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0" r:id="rId3"/>
    <p:sldId id="279" r:id="rId4"/>
    <p:sldId id="280" r:id="rId5"/>
    <p:sldId id="281" r:id="rId6"/>
    <p:sldId id="282" r:id="rId7"/>
    <p:sldId id="283" r:id="rId8"/>
    <p:sldId id="294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59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一、加强培育，拓展行业领域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l"/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1.拓宽创业领域。积极打造特色鲜明、辐射力强、集聚  效应突出的区域或专业市场，并以此为基础延长产业链，进  一步吸附个体工商户创业。鼓励个体工商户通过电商、微商、  代购、视频主播、网络营销等多种方式创新创业，积极提供  创业培训、开业指导、经营管理、融资服务等创业服务，拓  展创业空间，拓宽就业渠道，带动就业。引导个体工商户主  动融入地方“一市一业、一县一品”发展战略，更多参与支柱产业和富民产业发展。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“23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条</a:t>
            </a:r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支持个体工商户倍增质升措施    之一   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42462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12.强化品牌建设。梯次选择个体工商户为“山西精品”  公用品牌培育主体，帮助和引导拥有自主知识产权、市场占  有率高的产品和服务品牌成为“山西精品”，促进个体工商  户加大质量提升、品牌培育和市场开拓力度。鼓励个体工商  户积极参与相关标准研制。配合有关业务主管部门，及时立  项服务个体工商户品牌建设的相关标准。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（五）提升服务，营造良好发展生态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1</a:t>
            </a:r>
            <a:r>
              <a:rPr lang="en-US" alt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3</a:t>
            </a:r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.建立信息服务平台。加快信息共享，加强信息统  归集和管理，推动政府部门与金融机构、担保机构共享个体  工商户交易、物流、纳税等数据。畅通民情民意反馈渠道，及时解决个体工商户反映的问题和困难。为个体工商户提供  政策、信息、咨询、用工、融资等方面的服务。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   之十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42462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14.积极开展培训辅导。鼓励就业服务机构、创业孵化  机构、商会协会提供线上线下创业培训和创业辅导服务。开展个体工商户培训行动，充分发挥政府部门职能、中介力量和专业服务机构的作用，提高创业成功率，拓宽创业就业渠道。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15.加大公共服务供给。坚持政府投入、金融支持和社  会资本相结合，推进个体工商户创业创新基地、特色小镇、  科技孵化园区、众创空间、标准厂房和创业园(基地)、楼  宇产业园、创业示范街、文化产业园区等建设，形成一批有  效满足个体工商户发展需求的创业创新服务平台。加大政府  购买服务力度，为个体工商户免费提供管理指导、市场开拓、  标准咨询、检验检测认证指导、法律咨询等综合性服务。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 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之十一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42462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16.营造公平竞争环境。严格落实公平竞争审查制度，  确保个体工商户平等参与市场竞争。禁止和打击平台强制经  营者二选一。依法查处无照经营，督促和引导经营者依法规</a:t>
            </a:r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范经营。着力规范平台收费行为，引导平台合理降低商户的  服务费用，协作共赢，依法查处价格违法和乱收费行为，助  力个体工商户安心经营、轻装前行、倍增质升发展。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17.推行柔性执法。对首次轻微违法行为，实行“教育  为主、苗头预警、轻微告诫、过罚相当、重在纠正”的疏导，  推行告知教育，引导承诺整改，施行首次免罚，实现包容执法。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 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之十二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6925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18.保护个体工商户合法权益。加强产权司法保护，依  法提供查封、扣押、冻结财产等行为的查询服务。强化知识  产权司法保护，依法实施知识产权惩罚性赔偿制度。依法保  护个体工商户经营权，在各类专项整治、专项行动中不得随  意要求停产停业，禁止“一刀切”“先停后查”。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之十三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42462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(六)加强保障，确保各项举措落地落实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19.抓好党建工作。将党建工作融入扶持服务个体工商  户发展全过程。通过强化个体工商户党建，有效发挥党组织  战斗堡垒作用和共产党员先锋模范作用，汇聚发展动能，破  解发展难题，优化发展环境，使党建与个体工商户发展同频  共振、互促共进。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20.统筹形成工作合力。充分发挥扶持个体工商户发展  联席会议制度作用，加强工作协同，广泛开展调研，统筹做好政策制定和落实工作。压实、细化各成员单位、各行业主  管部门和各级人民政府责任，确保工作扎实推进，政策落地  见效。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之十四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6925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21.做好政策宣传解读。抓好个体工商户扶持政策宣传  解读工作，各级报刊、电台、电视台等主流媒体配合做好提升个体经济宣传报道工作。同时利用新媒体多渠道，多形式，持续加强政策解读和舆论宣传，提高政策知晓度，让好政策  深入人心，应享尽享。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2</a:t>
            </a:r>
            <a:r>
              <a:rPr lang="en-US" alt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2</a:t>
            </a:r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.强化运行监测分析。综合使用大数据手段，对个体  工商户运行状况进行动态监测统计，及时掌握运行态势，了解诉求和困难，定期统计个体工商户发展情况，定期进行分析研判，摸清个体工商户成长需求、发展难题等，提供精准帮扶和服务。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支持个体工商户倍增质升的措施 之十五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1381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23.加强政策落实督办评估考核。建立促进个体工商户健康发展政策问题交办机制。建立政府有关部门、个体工商户共同参与的评价机制，以个体工商户满意为标准，开展政策评估督查，提高政策实施效果。定期通报工作推进和完成  情况，对执行政策不力、落实政策不到位、年度计划未完成  的地方和单位进行通报批评。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之十六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2.鼓励新业态新经营模式发展。鼓励传统批发零售业  个体工商户创新云直播、云逛街、云购物、云体验、云旅游  等新型经营模式，打造“小而美”网红品牌。鼓励老旧小商  店、杂货店、小卖部等分散经营零售店通过加盟、合作等方  式参与品牌连锁店经营。加快改造一批个体工商户聚集的专  业市场，建设场景化、体验式、互动性综合消费场所。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支持个体工商户倍增质升的措施     之二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42462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(二)优化流程，方便准入准营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3</a:t>
            </a:r>
            <a:r>
              <a:rPr lang="en-US" alt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.</a:t>
            </a:r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进一步提升准入准营便利度。继续放宽市场准入，优  化个体工商户登记流程，推行“全程网办”、智慧审批、告  知承诺、“证照同发”登记审批模式。在餐饮、便利店、药  店等高频领域推广“证照联办”“一件事一次办”“一业一证”  改革，对存在关联的多项许可，实行“一次告知、一表申请、  一套材料、并联办理”。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4.放宽经营场所限制。继续实行住所(经营场所)承诺  制，深化“一址多照”“一照多址”改革，支持个体工商户  线上、线下“一照多址”经营。已使用实体经营场所(不含集群登记地址)办理营业执照登记的，可直接在网上开展经  营活动。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支持个体工商户倍增质升的措施     之三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(三)多措并举，降低制度性成本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5.加大税收优惠和扶持力度。提升对个体工商户的纳税  服务水平，积极推进个人税费事项网上办、掌上办;依托云  平台大数据甄别符合条件的个体工商户纳税人，推广优惠政  策措施精准直达;开展线上方式辅助办税，实现远程帮办  问办结合，方便个体工商户办税。2022年12月31日前，对 月销售额15万元以下(含本数)的增值税小规模纳税人，免征增值税;对个体工商户经营所得年应纳税所得额不超过  100万元的部分，在现行优惠政策基础上，再减半征收个人  所得税。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   之四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6</a:t>
            </a:r>
            <a:r>
              <a:rPr lang="en-US" alt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.</a:t>
            </a:r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推动降低经营成本。督促引导平台企业降低过高的不  合理收费和抽成，提高收费标准、规则和抽成比例的公开透  明度。对众创空间等新型孵化机构的房租、宽带接入费用和  用于创业服务的公共软件、开发工具给予适当补贴。鼓励众创空间为创业者提供免费高带宽互联网接入服务，平均资费再降10%免除新设立个体工商户印章刻制费用。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   之五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1115378" y="1844675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7.强化金融政策支持。用足用好再贷款再贴现政策，加  大对薄弱环节的支持力度，发挥好再贷款精准滴灌作用。鼓励经办银行运用好创业担保贷款政策，加大对符合条件的个  体工商户群体创业就业信贷支持力度。推广“信易贷”模式，  扩大信用贷款规模，便利个体工商户获得信用贷款。充分利  用“忻州综合金融服务平台”线上常态化融资对接平台，提  升个体工商户获得金融支持的便利度。指导银行运用金融科  技手段，改进业务审批和风险管理，积极满足个体工商户合  理融资需求。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   之六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99915" y="2853055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8.持续降低制度性成本。加大对个体工商户的稳岗就业  补贴力度，落实各项就业补贴政策。推动个体工商户以及灵  活就业人员参加社保，放开在就业地参保、子女入学的户籍  限制。推动降低个体工商户水、电价等政策落实到位。规范住房租赁市场秩序增加经营场所资源供给，按照有关政策要求，降低租金水平，为个体工商户提供租金廉价的经营场所。 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   之七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4150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  <a:sym typeface="+mn-ea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 (四)精准扶持，鼓励做大做强做优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        9</a:t>
            </a:r>
            <a:r>
              <a:rPr lang="en-US" altLang="zh-CN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.</a:t>
            </a:r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  <a:sym typeface="+mn-ea"/>
              </a:rPr>
              <a:t>推进主体升级。研究制定“个转企”登记办法，引导  重点支持和培育的个体工商户转型升级为公司制企业，围绕  提升公司制比率、税务登记率、主体存活率，进一步提高“个  转企”工作质量。对成功转型升级为企业的，免除刻章费用，  补助设立财务账户费用1200元，及一次性3000元奖励。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   之八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endParaRPr lang="zh-CN" altLang="en-US"/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solidFill>
            <a:schemeClr val="accent2"/>
          </a:solidFill>
        </p:spPr>
        <p:txBody>
          <a:bodyPr anchor="t" anchorCtr="0"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57200" y="274954"/>
            <a:ext cx="4587875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市场主体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r>
              <a:rPr lang="zh-CN" altLang="en-US" sz="48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倍增工作</a:t>
            </a:r>
            <a:endParaRPr lang="zh-CN" altLang="en-US" sz="48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30090" y="459740"/>
            <a:ext cx="293751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r>
              <a:rPr lang="zh-CN" altLang="en-US" sz="7200" b="1" strike="noStrike" noProof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知识点</a:t>
            </a:r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950913" y="1720850"/>
            <a:ext cx="6878637" cy="396938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anchor="t" anchorCtr="0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r>
              <a:rPr lang="zh-CN" altLang="en-US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 10.选树先进典型。遴选一批运行良好、管理规范、诚  信经营、具备良好发展前景和参与重点新兴产业竞争链的个  体工商户，作为“大众创业、万众创新”的优秀代表、先进  典型，予以宣传表扬，提高个体工商户职业荣誉感和获得感。</a:t>
            </a:r>
            <a:endParaRPr lang="zh-CN" altLang="en-US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l"/>
            <a:r>
              <a:rPr lang="zh-CN" altLang="en-US" sz="1800" b="1">
                <a:solidFill>
                  <a:schemeClr val="tx2"/>
                </a:solidFill>
                <a:latin typeface="方正小标宋简体" panose="02010601030101010101" charset="-122"/>
                <a:ea typeface="方正小标宋简体" panose="02010601030101010101" charset="-122"/>
              </a:rPr>
              <a:t>       11.提升市场竞争力。将个体工商户纳入质量基础设施  “一站式”服务对象，为个体工商户提升质量管理水平提供  专家咨询和帮扶服务。鼓励支持个体工商户通过申请专利、  注册商标，加强知识产权创造运用，提升市场占有率。</a:t>
            </a:r>
            <a:endParaRPr lang="zh-CN" altLang="en-US" sz="1800" b="1">
              <a:solidFill>
                <a:schemeClr val="tx2"/>
              </a:solidFill>
              <a:latin typeface="方正小标宋简体" panose="02010601030101010101" charset="-122"/>
              <a:ea typeface="方正小标宋简体" panose="02010601030101010101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偏关县促进市场主体倍增领导小组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70330" y="1946910"/>
            <a:ext cx="5119370" cy="368300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>
            <a:spAutoFit/>
          </a:bodyPr>
          <a:p>
            <a:r>
              <a:rPr lang="en-US" altLang="zh-CN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 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“23</a:t>
            </a:r>
            <a:r>
              <a:rPr lang="zh-CN" altLang="en-US" b="1">
                <a:solidFill>
                  <a:schemeClr val="bg1"/>
                </a:solidFill>
                <a:sym typeface="+mn-ea"/>
              </a:rPr>
              <a:t>条</a:t>
            </a:r>
            <a:r>
              <a:rPr lang="en-US" altLang="zh-CN" b="1">
                <a:solidFill>
                  <a:schemeClr val="bg1"/>
                </a:solidFill>
                <a:sym typeface="+mn-ea"/>
              </a:rPr>
              <a:t>”</a:t>
            </a:r>
            <a:r>
              <a:rPr lang="zh-CN" altLang="en-US" b="1" noProof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支持个体工商户倍增质升的措施     之九</a:t>
            </a:r>
            <a:endParaRPr lang="zh-CN" altLang="en-US" b="1" noProof="1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17060" y="2829560"/>
            <a:ext cx="309880" cy="23069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base"/>
            <a:endParaRPr lang="zh-CN" altLang="en-US" sz="7200" b="1" strike="noStrike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89700" y="1946910"/>
            <a:ext cx="1202690" cy="368300"/>
          </a:xfrm>
          <a:prstGeom prst="rect">
            <a:avLst/>
          </a:prstGeom>
          <a:gradFill>
            <a:gsLst>
              <a:gs pos="100000">
                <a:srgbClr val="FECF40"/>
              </a:gs>
              <a:gs pos="100000">
                <a:srgbClr val="846C21"/>
              </a:gs>
            </a:gsLst>
            <a:lin ang="5400000" scaled="0"/>
          </a:gradFill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 </a:t>
            </a:r>
            <a:r>
              <a:rPr lang="zh-CN" altLang="en-US" b="1" noProof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+mn-ea"/>
              </a:rPr>
              <a:t>本期看点</a:t>
            </a:r>
            <a:endParaRPr lang="zh-CN" altLang="en-US" noProof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WY5YTM3NDdmYTU5YjgzYzkzOTZlMzhmNTRiZDA0ZDM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4846</Words>
  <Application>WPS 演示</Application>
  <PresentationFormat/>
  <Paragraphs>316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Wingdings</vt:lpstr>
      <vt:lpstr>方正小标宋简体</vt:lpstr>
      <vt:lpstr>微软雅黑</vt:lpstr>
      <vt:lpstr>Arial Unicode MS</vt:lpstr>
      <vt:lpstr>Calibri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秦晨亮</dc:creator>
  <cp:lastModifiedBy>18035071583</cp:lastModifiedBy>
  <cp:revision>21</cp:revision>
  <dcterms:created xsi:type="dcterms:W3CDTF">2022-06-21T13:43:00Z</dcterms:created>
  <dcterms:modified xsi:type="dcterms:W3CDTF">2022-07-25T03:57:05Z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ICV">
    <vt:lpwstr>CF066B875FA8440AB4B0136BCA7B934C</vt:lpwstr>
  </property>
</Properties>
</file>