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0" r:id="rId3"/>
    <p:sldId id="316" r:id="rId4"/>
    <p:sldId id="317" r:id="rId5"/>
    <p:sldId id="319" r:id="rId6"/>
    <p:sldId id="320" r:id="rId7"/>
    <p:sldId id="322" r:id="rId8"/>
    <p:sldId id="324" r:id="rId9"/>
    <p:sldId id="325" r:id="rId10"/>
    <p:sldId id="327" r:id="rId11"/>
    <p:sldId id="329" r:id="rId12"/>
  </p:sldIdLst>
  <p:sldSz cx="9144000" cy="6858000" type="screen4x3"/>
  <p:notesSz cx="6858000" cy="9144000"/>
  <p:custDataLst>
    <p:tags r:id="rId16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59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gs" Target="tags/tag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p>
            <a:endParaRPr lang="zh-CN" altLang="en-US"/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  <a:solidFill>
            <a:schemeClr val="accent2"/>
          </a:solidFill>
        </p:spPr>
        <p:txBody>
          <a:bodyPr anchor="t" anchorCtr="0"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57200" y="274954"/>
            <a:ext cx="4587875" cy="15684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市场主体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倍增工作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30090" y="459740"/>
            <a:ext cx="293751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 fontAlgn="base"/>
            <a:r>
              <a:rPr lang="zh-CN" altLang="en-US" sz="72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知识点</a:t>
            </a:r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77" name="文本框 7"/>
          <p:cNvSpPr txBox="1"/>
          <p:nvPr/>
        </p:nvSpPr>
        <p:spPr>
          <a:xfrm>
            <a:off x="950913" y="1720850"/>
            <a:ext cx="6878637" cy="36925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/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        </a:t>
            </a:r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l"/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         一、壮大文旅市场主体队伍</a:t>
            </a:r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l"/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       （一）实施景区倍增计划。做大做强A级景区评定储备总盘，推动云中河景区建设国家级旅游度假区，打造五台山世界级旅游景</a:t>
            </a:r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l"/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区，培育雁门关、芦芽山、老牛湾等重点景区，强化龙头景区带动作用，进一步增强五台山、芦芽山、忻州古城三大集散地集聚优势。争取“十四五”期间全市标准化A级旅游景区数量倍增，成功创建1个国家级旅游度假区。</a:t>
            </a:r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l"/>
            <a:r>
              <a:rPr lang="zh-CN" altLang="en-US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endParaRPr lang="zh-CN" altLang="en-US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endParaRPr lang="zh-CN" altLang="en-US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r>
              <a:rPr lang="zh-CN" altLang="en-US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b="1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偏关县促进市场主体倍增领导小组</a:t>
            </a:r>
            <a:endParaRPr lang="zh-CN" altLang="en-US" b="1"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70330" y="1946910"/>
            <a:ext cx="5119370" cy="368300"/>
          </a:xfrm>
          <a:prstGeom prst="rect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txBody>
          <a:bodyPr wrap="square" rtlCol="0">
            <a:spAutoFit/>
          </a:bodyPr>
          <a:p>
            <a:r>
              <a:rPr lang="en-US" altLang="zh-CN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 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lang="en-US" altLang="zh-CN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“15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条</a:t>
            </a:r>
            <a:r>
              <a:rPr lang="en-US" altLang="zh-CN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支持文化旅游业高质量发展措施    之一   </a:t>
            </a:r>
            <a:endParaRPr lang="zh-CN" altLang="en-US" b="1" noProof="1">
              <a:ln w="1016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417060" y="2829560"/>
            <a:ext cx="309880" cy="23069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 fontAlgn="base"/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489700" y="1946910"/>
            <a:ext cx="1202690" cy="368300"/>
          </a:xfrm>
          <a:prstGeom prst="rect">
            <a:avLst/>
          </a:prstGeom>
          <a:gradFill>
            <a:gsLst>
              <a:gs pos="100000">
                <a:srgbClr val="FECF40"/>
              </a:gs>
              <a:gs pos="100000">
                <a:srgbClr val="846C21"/>
              </a:gs>
            </a:gsLst>
            <a:lin ang="5400000" scaled="0"/>
          </a:gradFill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lang="zh-CN" altLang="en-US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本期看点</a:t>
            </a:r>
            <a:endParaRPr lang="zh-CN" altLang="en-US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p>
            <a:endParaRPr lang="zh-CN" altLang="en-US"/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  <a:solidFill>
            <a:schemeClr val="accent2"/>
          </a:solidFill>
        </p:spPr>
        <p:txBody>
          <a:bodyPr anchor="t" anchorCtr="0"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57200" y="274954"/>
            <a:ext cx="4587875" cy="15684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市场主体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倍增工作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30090" y="459740"/>
            <a:ext cx="293751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 fontAlgn="base"/>
            <a:r>
              <a:rPr lang="zh-CN" altLang="en-US" sz="72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知识点</a:t>
            </a:r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77" name="文本框 7"/>
          <p:cNvSpPr txBox="1"/>
          <p:nvPr/>
        </p:nvSpPr>
        <p:spPr>
          <a:xfrm>
            <a:off x="950913" y="1720850"/>
            <a:ext cx="6878637" cy="36925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/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        </a:t>
            </a:r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l"/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        </a:t>
            </a:r>
            <a:r>
              <a:rPr lang="zh-CN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（三）</a:t>
            </a:r>
            <a:r>
              <a:rPr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强化人才培养力度。支持乡村文化和旅游能人、青年文艺表演人才、青年文博人才、文艺创作人才、非遗工美大师等人才</a:t>
            </a:r>
            <a:endParaRPr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l"/>
            <a:r>
              <a:rPr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培养扶持项目，以骨</a:t>
            </a:r>
            <a:r>
              <a:rPr lang="zh-CN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干</a:t>
            </a:r>
            <a:r>
              <a:rPr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人才培养促进文旅传统产业提质升级，催生文旅新业态，助力高质量发展，组织实施全市“文旅赋能战略建设世界级文化休闲旅游康养目的地”专题培训，进一步提升全市文化和旅游行业干部队伍专业化能力。</a:t>
            </a:r>
            <a:endParaRPr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l"/>
            <a:endParaRPr lang="zh-CN" altLang="en-US" b="1">
              <a:solidFill>
                <a:schemeClr val="tx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l"/>
            <a:endParaRPr lang="zh-CN" altLang="en-US" b="1">
              <a:solidFill>
                <a:schemeClr val="tx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l"/>
            <a:endParaRPr lang="zh-CN" altLang="en-US" b="1">
              <a:solidFill>
                <a:schemeClr val="tx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ctr"/>
            <a:r>
              <a:rPr lang="zh-CN" altLang="en-US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b="1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偏关县促进市场主体倍增领导小组</a:t>
            </a:r>
            <a:endParaRPr lang="zh-CN" altLang="en-US" b="1"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70330" y="1946910"/>
            <a:ext cx="5119370" cy="368300"/>
          </a:xfrm>
          <a:prstGeom prst="rect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txBody>
          <a:bodyPr wrap="square" rtlCol="0">
            <a:spAutoFit/>
          </a:bodyPr>
          <a:p>
            <a:r>
              <a:rPr lang="en-US" altLang="zh-CN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 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lang="en-US" altLang="zh-CN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“15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条</a:t>
            </a:r>
            <a:r>
              <a:rPr lang="en-US" altLang="zh-CN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支持文化旅游业高质量发展措施    之十   </a:t>
            </a:r>
            <a:endParaRPr lang="zh-CN" altLang="en-US" b="1" noProof="1">
              <a:ln w="1016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489700" y="1946910"/>
            <a:ext cx="1202690" cy="368300"/>
          </a:xfrm>
          <a:prstGeom prst="rect">
            <a:avLst/>
          </a:prstGeom>
          <a:gradFill>
            <a:gsLst>
              <a:gs pos="100000">
                <a:srgbClr val="FECF40"/>
              </a:gs>
              <a:gs pos="100000">
                <a:srgbClr val="846C21"/>
              </a:gs>
            </a:gsLst>
            <a:lin ang="5400000" scaled="0"/>
          </a:gradFill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lang="zh-CN" altLang="en-US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本期看点</a:t>
            </a:r>
            <a:endParaRPr lang="zh-CN" altLang="en-US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p>
            <a:endParaRPr lang="zh-CN" altLang="en-US"/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  <a:solidFill>
            <a:schemeClr val="accent2"/>
          </a:solidFill>
        </p:spPr>
        <p:txBody>
          <a:bodyPr anchor="t" anchorCtr="0"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57200" y="274954"/>
            <a:ext cx="4587875" cy="15684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市场主体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倍增工作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30090" y="459740"/>
            <a:ext cx="293751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 fontAlgn="base"/>
            <a:r>
              <a:rPr lang="zh-CN" altLang="en-US" sz="72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知识点</a:t>
            </a:r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77" name="文本框 7"/>
          <p:cNvSpPr txBox="1"/>
          <p:nvPr/>
        </p:nvSpPr>
        <p:spPr>
          <a:xfrm>
            <a:off x="950913" y="1720850"/>
            <a:ext cx="6878637" cy="415417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/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        </a:t>
            </a:r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l"/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       </a:t>
            </a:r>
            <a:r>
              <a:rPr lang="zh-CN" altLang="en-US" sz="1800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（二）拓展文旅经营空间。在传统旅游景区(点)的基础上，进</a:t>
            </a:r>
            <a:endParaRPr lang="zh-CN" altLang="en-US" sz="1800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l"/>
            <a:r>
              <a:rPr lang="zh-CN" altLang="en-US" sz="1800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一步完善各类城市公园、森林公园、湿地公园、水利风景区、风景名胜区、历史文化名城名镇名村、传统古村落等游客市民热衷的出行目的地的游客服务功能，规划建设凉亭、步道、厕所、自行车道等公共服务设施，布局配套一定的商业服务用房，引导周边群众和社会力量为游客提供可靠的住宿、餐饮、购物、娱乐等文旅服务。 </a:t>
            </a:r>
            <a:endParaRPr lang="zh-CN" altLang="en-US" sz="1800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l"/>
            <a:r>
              <a:rPr lang="zh-CN" altLang="en-US" sz="1800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      （</a:t>
            </a:r>
            <a:r>
              <a:rPr lang="zh-CN" altLang="en-US" sz="1600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三）优化文旅市场主体审批流程。优化农家乐、民宿、温泉客栈、演出团体等个体工商户、小微企业登记审批流程，坚持依法、简便、可靠的原则，简化营业执照、卫生许可证、食品经营许可证、消防验收合格证等相关证照办理程序，邀活文旅经营主体活力</a:t>
            </a:r>
            <a:r>
              <a:rPr lang="zh-CN" altLang="en-US" sz="1800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。</a:t>
            </a:r>
            <a:endParaRPr lang="zh-CN" altLang="en-US" sz="18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endParaRPr lang="zh-CN" altLang="en-US" sz="16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r>
              <a:rPr lang="zh-CN" altLang="en-US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b="1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偏关县促进市场主体倍增领导小组</a:t>
            </a:r>
            <a:endParaRPr lang="zh-CN" altLang="en-US" b="1"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70330" y="1946910"/>
            <a:ext cx="5119370" cy="368300"/>
          </a:xfrm>
          <a:prstGeom prst="rect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txBody>
          <a:bodyPr wrap="square" rtlCol="0">
            <a:spAutoFit/>
          </a:bodyPr>
          <a:p>
            <a:r>
              <a:rPr lang="en-US" altLang="zh-CN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 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lang="en-US" altLang="zh-CN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“15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条</a:t>
            </a:r>
            <a:r>
              <a:rPr lang="en-US" altLang="zh-CN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支持文化旅游业高质量发展措施    之二   </a:t>
            </a:r>
            <a:endParaRPr lang="zh-CN" altLang="en-US" b="1" noProof="1">
              <a:ln w="1016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417060" y="2829560"/>
            <a:ext cx="309880" cy="23069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 fontAlgn="base"/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489700" y="1946910"/>
            <a:ext cx="1202690" cy="368300"/>
          </a:xfrm>
          <a:prstGeom prst="rect">
            <a:avLst/>
          </a:prstGeom>
          <a:gradFill>
            <a:gsLst>
              <a:gs pos="100000">
                <a:srgbClr val="FECF40"/>
              </a:gs>
              <a:gs pos="100000">
                <a:srgbClr val="846C21"/>
              </a:gs>
            </a:gsLst>
            <a:lin ang="5400000" scaled="0"/>
          </a:gradFill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lang="zh-CN" altLang="en-US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本期看点</a:t>
            </a:r>
            <a:endParaRPr lang="zh-CN" altLang="en-US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p>
            <a:endParaRPr lang="zh-CN" altLang="en-US"/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  <a:solidFill>
            <a:schemeClr val="accent2"/>
          </a:solidFill>
        </p:spPr>
        <p:txBody>
          <a:bodyPr anchor="t" anchorCtr="0"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57200" y="274954"/>
            <a:ext cx="4587875" cy="15684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市场主体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倍增工作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30090" y="459740"/>
            <a:ext cx="293751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 fontAlgn="base"/>
            <a:r>
              <a:rPr lang="zh-CN" altLang="en-US" sz="72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知识点</a:t>
            </a:r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77" name="文本框 7"/>
          <p:cNvSpPr txBox="1"/>
          <p:nvPr/>
        </p:nvSpPr>
        <p:spPr>
          <a:xfrm>
            <a:off x="950913" y="1720850"/>
            <a:ext cx="6878637" cy="424624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/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        </a:t>
            </a:r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l"/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        </a:t>
            </a:r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 </a:t>
            </a:r>
            <a:r>
              <a:rPr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二</a:t>
            </a:r>
            <a:r>
              <a:rPr lang="zh-CN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、</a:t>
            </a:r>
            <a:r>
              <a:rPr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优化文旅消费环境</a:t>
            </a:r>
            <a:endParaRPr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l"/>
            <a:r>
              <a:rPr lang="zh-CN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       （一）</a:t>
            </a:r>
            <a:r>
              <a:rPr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科学研判景区封闭问题。妥善处理景区(点)开放与关闭的关系，依法规范和提升应急管理水平，防范化解各类安全臆患，避免一关了之。风景名胜区、森林公园、自然保护区、宗教活动场所等旅游景区涉及多部门多头管理的，特殊情况、特殊时段确有必要实施封闭的，应由县级人民政府综合研判，并经市人民政府批准后实施。</a:t>
            </a:r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l"/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l"/>
            <a:r>
              <a:rPr lang="zh-CN" altLang="en-US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endParaRPr lang="zh-CN" altLang="en-US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endParaRPr lang="zh-CN" altLang="en-US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r>
              <a:rPr lang="zh-CN" altLang="en-US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b="1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偏关县促进市场主体倍增领导小组</a:t>
            </a:r>
            <a:endParaRPr lang="zh-CN" altLang="en-US" b="1"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70330" y="1946910"/>
            <a:ext cx="5119370" cy="368300"/>
          </a:xfrm>
          <a:prstGeom prst="rect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txBody>
          <a:bodyPr wrap="square" rtlCol="0">
            <a:spAutoFit/>
          </a:bodyPr>
          <a:p>
            <a:r>
              <a:rPr lang="en-US" altLang="zh-CN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 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lang="en-US" altLang="zh-CN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“15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条</a:t>
            </a:r>
            <a:r>
              <a:rPr lang="en-US" altLang="zh-CN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支持文化旅游业高质量发展措施    之三   </a:t>
            </a:r>
            <a:endParaRPr lang="zh-CN" altLang="en-US" b="1" noProof="1">
              <a:ln w="1016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417060" y="2829560"/>
            <a:ext cx="309880" cy="23069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 fontAlgn="base"/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489700" y="1946910"/>
            <a:ext cx="1202690" cy="368300"/>
          </a:xfrm>
          <a:prstGeom prst="rect">
            <a:avLst/>
          </a:prstGeom>
          <a:gradFill>
            <a:gsLst>
              <a:gs pos="100000">
                <a:srgbClr val="FECF40"/>
              </a:gs>
              <a:gs pos="100000">
                <a:srgbClr val="846C21"/>
              </a:gs>
            </a:gsLst>
            <a:lin ang="5400000" scaled="0"/>
          </a:gradFill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lang="zh-CN" altLang="en-US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本期看点</a:t>
            </a:r>
            <a:endParaRPr lang="zh-CN" altLang="en-US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p>
            <a:endParaRPr lang="zh-CN" altLang="en-US"/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  <a:solidFill>
            <a:schemeClr val="accent2"/>
          </a:solidFill>
        </p:spPr>
        <p:txBody>
          <a:bodyPr anchor="t" anchorCtr="0"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57200" y="274954"/>
            <a:ext cx="4587875" cy="15684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市场主体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倍增工作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30090" y="459740"/>
            <a:ext cx="293751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 fontAlgn="base"/>
            <a:r>
              <a:rPr lang="zh-CN" altLang="en-US" sz="72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知识点</a:t>
            </a:r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77" name="文本框 7"/>
          <p:cNvSpPr txBox="1"/>
          <p:nvPr/>
        </p:nvSpPr>
        <p:spPr>
          <a:xfrm>
            <a:off x="950913" y="1720850"/>
            <a:ext cx="6878637" cy="36925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/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        </a:t>
            </a:r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l"/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       </a:t>
            </a:r>
            <a:r>
              <a:rPr lang="zh-CN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（二）</a:t>
            </a:r>
            <a:r>
              <a:rPr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打造文旅休闲街区，依托城镇各类商业街、步行街、集市，布局建设一批特色鲜明的大众文旅消费街区，丰富文化创意、艺术展览、歌舞欣赏、青少年研学、游乐设施、酒吧休闲等文旅消费业态，充分发挥文旅集聚效应，激发服务业消费活力。结合居民游客消费需求，规划设置一批夜市，为个体经营者提供小吃、纪念品等售卖条件，营造浓厚的城市“烟火气”，争取“十四五”期间，省级旅游休闲街区、省级夜间文旅消费集聚区数量持续增加，成功创建1-2个国家级旅游休闲街区和国家级夜间文旅消费集聚区。</a:t>
            </a:r>
            <a:endParaRPr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l"/>
            <a:endParaRPr lang="zh-CN" altLang="en-US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r>
              <a:rPr lang="zh-CN" altLang="en-US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b="1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偏关县促进市场主体倍增领导小组</a:t>
            </a:r>
            <a:endParaRPr lang="zh-CN" altLang="en-US" b="1"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70330" y="1946910"/>
            <a:ext cx="5119370" cy="368300"/>
          </a:xfrm>
          <a:prstGeom prst="rect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txBody>
          <a:bodyPr wrap="square" rtlCol="0">
            <a:spAutoFit/>
          </a:bodyPr>
          <a:p>
            <a:r>
              <a:rPr lang="en-US" altLang="zh-CN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 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lang="en-US" altLang="zh-CN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“15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条</a:t>
            </a:r>
            <a:r>
              <a:rPr lang="en-US" altLang="zh-CN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支持文化旅游业高质量发展措施    之四  </a:t>
            </a:r>
            <a:endParaRPr lang="zh-CN" altLang="en-US" b="1" noProof="1">
              <a:ln w="1016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417060" y="2829560"/>
            <a:ext cx="309880" cy="23069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 fontAlgn="base"/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489700" y="1946910"/>
            <a:ext cx="1202690" cy="368300"/>
          </a:xfrm>
          <a:prstGeom prst="rect">
            <a:avLst/>
          </a:prstGeom>
          <a:gradFill>
            <a:gsLst>
              <a:gs pos="100000">
                <a:srgbClr val="FECF40"/>
              </a:gs>
              <a:gs pos="100000">
                <a:srgbClr val="846C21"/>
              </a:gs>
            </a:gsLst>
            <a:lin ang="5400000" scaled="0"/>
          </a:gradFill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lang="zh-CN" altLang="en-US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本期看点</a:t>
            </a:r>
            <a:endParaRPr lang="zh-CN" altLang="en-US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p>
            <a:endParaRPr lang="zh-CN" altLang="en-US"/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  <a:solidFill>
            <a:schemeClr val="accent2"/>
          </a:solidFill>
        </p:spPr>
        <p:txBody>
          <a:bodyPr anchor="t" anchorCtr="0"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57200" y="274954"/>
            <a:ext cx="4587875" cy="15684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市场主体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倍增工作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30090" y="459740"/>
            <a:ext cx="293751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 fontAlgn="base"/>
            <a:r>
              <a:rPr lang="zh-CN" altLang="en-US" sz="72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知识点</a:t>
            </a:r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77" name="文本框 7"/>
          <p:cNvSpPr txBox="1"/>
          <p:nvPr/>
        </p:nvSpPr>
        <p:spPr>
          <a:xfrm>
            <a:off x="950913" y="1720850"/>
            <a:ext cx="6878637" cy="396938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/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        </a:t>
            </a:r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l"/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       （三）</a:t>
            </a:r>
            <a:r>
              <a:rPr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提升旅游交通服务。加强景区周边停车场、旅游标识系统规划建设，合并前置护林防火、疫情防控等各类检查卡口，实施热点景区重点时段交通疏导，结合实际在景区周边村镇、社区指定多处固定区域，作为节假日备用停车场所。对旅游客车、外地自驾车辆的轻微违法、违规驾驶行为可依法从轻处罚。</a:t>
            </a:r>
            <a:endParaRPr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l"/>
            <a:r>
              <a:rPr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         三</a:t>
            </a:r>
            <a:r>
              <a:rPr lang="zh-CN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、</a:t>
            </a:r>
            <a:r>
              <a:rPr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构建多元文旅投资机制</a:t>
            </a:r>
            <a:endParaRPr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l"/>
            <a:r>
              <a:rPr lang="zh-CN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       （一）用</a:t>
            </a:r>
            <a:r>
              <a:rPr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足用好中央预算和</a:t>
            </a:r>
            <a:r>
              <a:rPr lang="zh-CN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专项债券</a:t>
            </a:r>
            <a:r>
              <a:rPr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。做好文旅领</a:t>
            </a:r>
            <a:r>
              <a:rPr lang="zh-CN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域</a:t>
            </a:r>
            <a:r>
              <a:rPr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中央预算投资和专项债券项目的储备申报工作，充分解读申报政策，靠前指导，完善项目申报条件，争取获得资金支持。</a:t>
            </a:r>
            <a:endParaRPr lang="zh-CN" altLang="en-US" b="1">
              <a:solidFill>
                <a:schemeClr val="tx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l"/>
            <a:endParaRPr lang="zh-CN" altLang="en-US" b="1">
              <a:solidFill>
                <a:schemeClr val="tx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ctr"/>
            <a:r>
              <a:rPr lang="zh-CN" altLang="en-US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b="1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偏关县促进市场主体倍增领导小组</a:t>
            </a:r>
            <a:endParaRPr lang="zh-CN" altLang="en-US" b="1"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70330" y="1946910"/>
            <a:ext cx="5119370" cy="368300"/>
          </a:xfrm>
          <a:prstGeom prst="rect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txBody>
          <a:bodyPr wrap="square" rtlCol="0">
            <a:spAutoFit/>
          </a:bodyPr>
          <a:p>
            <a:r>
              <a:rPr lang="en-US" altLang="zh-CN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 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lang="en-US" altLang="zh-CN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“15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条</a:t>
            </a:r>
            <a:r>
              <a:rPr lang="en-US" altLang="zh-CN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支持文化旅游业高质量发展措施    之五   </a:t>
            </a:r>
            <a:endParaRPr lang="zh-CN" altLang="en-US" b="1" noProof="1">
              <a:ln w="1016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417060" y="2829560"/>
            <a:ext cx="309880" cy="23069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 fontAlgn="base"/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489700" y="1946910"/>
            <a:ext cx="1202690" cy="368300"/>
          </a:xfrm>
          <a:prstGeom prst="rect">
            <a:avLst/>
          </a:prstGeom>
          <a:gradFill>
            <a:gsLst>
              <a:gs pos="100000">
                <a:srgbClr val="FECF40"/>
              </a:gs>
              <a:gs pos="100000">
                <a:srgbClr val="846C21"/>
              </a:gs>
            </a:gsLst>
            <a:lin ang="5400000" scaled="0"/>
          </a:gradFill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lang="zh-CN" altLang="en-US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本期看点</a:t>
            </a:r>
            <a:endParaRPr lang="zh-CN" altLang="en-US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p>
            <a:endParaRPr lang="zh-CN" altLang="en-US"/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  <a:solidFill>
            <a:schemeClr val="accent2"/>
          </a:solidFill>
        </p:spPr>
        <p:txBody>
          <a:bodyPr anchor="t" anchorCtr="0"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57200" y="274954"/>
            <a:ext cx="4587875" cy="15684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市场主体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倍增工作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30090" y="459740"/>
            <a:ext cx="293751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 fontAlgn="base"/>
            <a:r>
              <a:rPr lang="zh-CN" altLang="en-US" sz="72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知识点</a:t>
            </a:r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77" name="文本框 7"/>
          <p:cNvSpPr txBox="1"/>
          <p:nvPr/>
        </p:nvSpPr>
        <p:spPr>
          <a:xfrm>
            <a:off x="950913" y="1720850"/>
            <a:ext cx="6878637" cy="396938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/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        </a:t>
            </a:r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l"/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        </a:t>
            </a:r>
            <a:r>
              <a:rPr lang="zh-CN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（二）</a:t>
            </a:r>
            <a:r>
              <a:rPr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加大财政对文旅发展的投入。积极争取上级专项资金，充分利用文化产业发展专项资金，采取补助、奖励等方式，充分发</a:t>
            </a:r>
            <a:endParaRPr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l"/>
            <a:r>
              <a:rPr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挥财政资金杠杆作用，引导带动社会资本加大文化旅游业投入，支持推动文化旅游业高质量发展。</a:t>
            </a:r>
            <a:endParaRPr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l"/>
            <a:r>
              <a:rPr lang="zh-CN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       （三）</a:t>
            </a:r>
            <a:r>
              <a:rPr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加强金融保障服务。鼓励金融机构积极拓展贷款抵押质押物的范围，依法开发以景区门票、项目特许权、应收账款、艺术品等质押贷款产品，为文旅项目和文旅企业提供长周期、低利率的资金支持，对重大文旅项目给予差别化信贷服务。支持和改进消费信贷，探索开发满足文化和旅游消费需要的金融产品。</a:t>
            </a:r>
            <a:endParaRPr lang="zh-CN" altLang="en-US" b="1">
              <a:solidFill>
                <a:schemeClr val="tx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l"/>
            <a:endParaRPr lang="zh-CN" altLang="en-US" b="1">
              <a:solidFill>
                <a:schemeClr val="tx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ctr"/>
            <a:r>
              <a:rPr lang="zh-CN" altLang="en-US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b="1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偏关县促进市场主体倍增领导小组</a:t>
            </a:r>
            <a:endParaRPr lang="zh-CN" altLang="en-US" b="1"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70330" y="1946910"/>
            <a:ext cx="5119370" cy="368300"/>
          </a:xfrm>
          <a:prstGeom prst="rect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txBody>
          <a:bodyPr wrap="square" rtlCol="0">
            <a:spAutoFit/>
          </a:bodyPr>
          <a:p>
            <a:r>
              <a:rPr lang="en-US" altLang="zh-CN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 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lang="en-US" altLang="zh-CN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“15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条</a:t>
            </a:r>
            <a:r>
              <a:rPr lang="en-US" altLang="zh-CN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支持文化旅游业高质量发展措施    之六   </a:t>
            </a:r>
            <a:endParaRPr lang="zh-CN" altLang="en-US" b="1" noProof="1">
              <a:ln w="1016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489700" y="1946910"/>
            <a:ext cx="1202690" cy="368300"/>
          </a:xfrm>
          <a:prstGeom prst="rect">
            <a:avLst/>
          </a:prstGeom>
          <a:gradFill>
            <a:gsLst>
              <a:gs pos="100000">
                <a:srgbClr val="FECF40"/>
              </a:gs>
              <a:gs pos="100000">
                <a:srgbClr val="846C21"/>
              </a:gs>
            </a:gsLst>
            <a:lin ang="5400000" scaled="0"/>
          </a:gradFill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lang="zh-CN" altLang="en-US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本期看点</a:t>
            </a:r>
            <a:endParaRPr lang="zh-CN" altLang="en-US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p>
            <a:endParaRPr lang="zh-CN" altLang="en-US"/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  <a:solidFill>
            <a:schemeClr val="accent2"/>
          </a:solidFill>
        </p:spPr>
        <p:txBody>
          <a:bodyPr anchor="t" anchorCtr="0"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57200" y="274954"/>
            <a:ext cx="4587875" cy="15684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市场主体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倍增工作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30090" y="459740"/>
            <a:ext cx="293751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 fontAlgn="base"/>
            <a:r>
              <a:rPr lang="zh-CN" altLang="en-US" sz="72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知识点</a:t>
            </a:r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77" name="文本框 7"/>
          <p:cNvSpPr txBox="1"/>
          <p:nvPr/>
        </p:nvSpPr>
        <p:spPr>
          <a:xfrm>
            <a:off x="950913" y="1720850"/>
            <a:ext cx="6878637" cy="36925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/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        </a:t>
            </a:r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l"/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        </a:t>
            </a:r>
            <a:r>
              <a:rPr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四</a:t>
            </a:r>
            <a:r>
              <a:rPr lang="zh-CN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、</a:t>
            </a:r>
            <a:r>
              <a:rPr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保障支持文旅项目建设</a:t>
            </a:r>
            <a:endParaRPr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l"/>
            <a:r>
              <a:rPr lang="zh-CN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      （一）</a:t>
            </a:r>
            <a:r>
              <a:rPr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紧抓黄河流域生态保护和高质量发展、建设长城国家文化公园和黄河国家文化公园、全省中部城市群高质量发展、太忻一</a:t>
            </a:r>
            <a:endParaRPr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l"/>
            <a:r>
              <a:rPr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体化经济区建设等重要机遇，围绕打造世界级旅游康养目的地，抓好长城文化公园、黄河文化公园建设项目和太忻文旅康养项目建设，对相关重点文旅康养项目用地予以优先保障，加快项目规划审批、立项、土地、环评等相关前期手续办理进度。</a:t>
            </a:r>
            <a:endParaRPr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l"/>
            <a:endParaRPr lang="zh-CN" altLang="en-US" b="1">
              <a:solidFill>
                <a:schemeClr val="tx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l"/>
            <a:endParaRPr lang="zh-CN" altLang="en-US" b="1">
              <a:solidFill>
                <a:schemeClr val="tx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ctr"/>
            <a:r>
              <a:rPr lang="zh-CN" altLang="en-US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b="1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偏关县促进市场主体倍增领导小组</a:t>
            </a:r>
            <a:endParaRPr lang="zh-CN" altLang="en-US" b="1"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70330" y="1946910"/>
            <a:ext cx="5119370" cy="368300"/>
          </a:xfrm>
          <a:prstGeom prst="rect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txBody>
          <a:bodyPr wrap="square" rtlCol="0">
            <a:spAutoFit/>
          </a:bodyPr>
          <a:p>
            <a:r>
              <a:rPr lang="en-US" altLang="zh-CN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 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lang="en-US" altLang="zh-CN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“15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条</a:t>
            </a:r>
            <a:r>
              <a:rPr lang="en-US" altLang="zh-CN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支持文化旅游业高质量发展措施    之七   </a:t>
            </a:r>
            <a:endParaRPr lang="zh-CN" altLang="en-US" b="1" noProof="1">
              <a:ln w="1016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489700" y="1946910"/>
            <a:ext cx="1202690" cy="368300"/>
          </a:xfrm>
          <a:prstGeom prst="rect">
            <a:avLst/>
          </a:prstGeom>
          <a:gradFill>
            <a:gsLst>
              <a:gs pos="100000">
                <a:srgbClr val="FECF40"/>
              </a:gs>
              <a:gs pos="100000">
                <a:srgbClr val="846C21"/>
              </a:gs>
            </a:gsLst>
            <a:lin ang="5400000" scaled="0"/>
          </a:gradFill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lang="zh-CN" altLang="en-US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本期看点</a:t>
            </a:r>
            <a:endParaRPr lang="zh-CN" altLang="en-US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p>
            <a:endParaRPr lang="zh-CN" altLang="en-US"/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  <a:solidFill>
            <a:schemeClr val="accent2"/>
          </a:solidFill>
        </p:spPr>
        <p:txBody>
          <a:bodyPr anchor="t" anchorCtr="0"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57200" y="274954"/>
            <a:ext cx="4587875" cy="15684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市场主体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倍增工作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30090" y="459740"/>
            <a:ext cx="293751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 fontAlgn="base"/>
            <a:r>
              <a:rPr lang="zh-CN" altLang="en-US" sz="72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知识点</a:t>
            </a:r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77" name="文本框 7"/>
          <p:cNvSpPr txBox="1"/>
          <p:nvPr/>
        </p:nvSpPr>
        <p:spPr>
          <a:xfrm>
            <a:off x="950913" y="1720850"/>
            <a:ext cx="6878637" cy="396938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/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        </a:t>
            </a:r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l"/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       </a:t>
            </a:r>
            <a:r>
              <a:rPr lang="zh-CN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（二）</a:t>
            </a:r>
            <a:r>
              <a:rPr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进一步明确文旅项目用地优惠办法，在符合规划和用途管制的前提下，鼓励利用工业遗址、废弃矿山、荒山、荒地、荒坡、</a:t>
            </a:r>
            <a:endParaRPr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l"/>
            <a:r>
              <a:rPr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荒滩、集体经营性建设用地开发旅游项目，在办理农转用后，采</a:t>
            </a:r>
            <a:endParaRPr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l"/>
            <a:r>
              <a:rPr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用租赁、先租后让、弹性年期出让等方式供地模式，非盈利性公</a:t>
            </a:r>
            <a:endParaRPr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l"/>
            <a:r>
              <a:rPr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益类服务业符合划拨用地目录的享受政府划拨供地政策。</a:t>
            </a:r>
            <a:endParaRPr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l"/>
            <a:r>
              <a:rPr lang="zh-CN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      （三）</a:t>
            </a:r>
            <a:r>
              <a:rPr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积极破解自然保护区等生态红线制约问题，统筹调整五台山、芦芽山等景区国土空间规划。确不适宜搞工程建设的区域，</a:t>
            </a:r>
            <a:endParaRPr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l"/>
            <a:r>
              <a:rPr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借鉴国内外先进经验，转变经营思路，策划打造智慧旅游、地质</a:t>
            </a:r>
            <a:endParaRPr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l"/>
            <a:r>
              <a:rPr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研学、自然探秘、博物展览等旅游服务类项目，以优质的软件服</a:t>
            </a:r>
            <a:endParaRPr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l"/>
            <a:r>
              <a:rPr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务打造新的旅游增长极。</a:t>
            </a:r>
            <a:endParaRPr lang="zh-CN" altLang="en-US" b="1">
              <a:solidFill>
                <a:schemeClr val="tx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ctr"/>
            <a:r>
              <a:rPr lang="zh-CN" altLang="en-US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b="1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偏关县促进市场主体倍增领导小组</a:t>
            </a:r>
            <a:endParaRPr lang="zh-CN" altLang="en-US" b="1"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70330" y="1946910"/>
            <a:ext cx="5119370" cy="368300"/>
          </a:xfrm>
          <a:prstGeom prst="rect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txBody>
          <a:bodyPr wrap="square" rtlCol="0">
            <a:spAutoFit/>
          </a:bodyPr>
          <a:p>
            <a:r>
              <a:rPr lang="en-US" altLang="zh-CN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 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lang="en-US" altLang="zh-CN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“15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条</a:t>
            </a:r>
            <a:r>
              <a:rPr lang="en-US" altLang="zh-CN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支持文化旅游业高质量发展措施    之八   </a:t>
            </a:r>
            <a:endParaRPr lang="zh-CN" altLang="en-US" b="1" noProof="1">
              <a:ln w="1016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489700" y="1946910"/>
            <a:ext cx="1202690" cy="368300"/>
          </a:xfrm>
          <a:prstGeom prst="rect">
            <a:avLst/>
          </a:prstGeom>
          <a:gradFill>
            <a:gsLst>
              <a:gs pos="100000">
                <a:srgbClr val="FECF40"/>
              </a:gs>
              <a:gs pos="100000">
                <a:srgbClr val="846C21"/>
              </a:gs>
            </a:gsLst>
            <a:lin ang="5400000" scaled="0"/>
          </a:gradFill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lang="zh-CN" altLang="en-US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本期看点</a:t>
            </a:r>
            <a:endParaRPr lang="zh-CN" altLang="en-US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p>
            <a:endParaRPr lang="zh-CN" altLang="en-US"/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  <a:solidFill>
            <a:schemeClr val="accent2"/>
          </a:solidFill>
        </p:spPr>
        <p:txBody>
          <a:bodyPr anchor="t" anchorCtr="0"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57200" y="274954"/>
            <a:ext cx="4587875" cy="15684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市场主体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倍增工作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30090" y="459740"/>
            <a:ext cx="293751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 fontAlgn="base"/>
            <a:r>
              <a:rPr lang="zh-CN" altLang="en-US" sz="72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知识点</a:t>
            </a:r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77" name="文本框 7"/>
          <p:cNvSpPr txBox="1"/>
          <p:nvPr/>
        </p:nvSpPr>
        <p:spPr>
          <a:xfrm>
            <a:off x="950913" y="1720850"/>
            <a:ext cx="6878637" cy="396938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/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        </a:t>
            </a:r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l"/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        </a:t>
            </a:r>
            <a:r>
              <a:rPr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五</a:t>
            </a:r>
            <a:r>
              <a:rPr lang="zh-CN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、</a:t>
            </a:r>
            <a:r>
              <a:rPr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完善人才培育机制</a:t>
            </a:r>
            <a:endParaRPr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l"/>
            <a:r>
              <a:rPr lang="zh-CN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       （一）</a:t>
            </a:r>
            <a:r>
              <a:rPr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完善人才引进政策，将文旅行业专业型紧缺人才列入市县人才引进计划，鼓励市县两级文旅行政管理部门、旅游景区、龙</a:t>
            </a:r>
            <a:endParaRPr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l"/>
            <a:r>
              <a:rPr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头文旅企业引进高层次专业人才，并落实住房、社保、子女入学等相关优惠政策。</a:t>
            </a:r>
            <a:endParaRPr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l"/>
            <a:r>
              <a:rPr lang="zh-CN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      （二）</a:t>
            </a:r>
            <a:r>
              <a:rPr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加快文旅人才集聚。引进培育文化科技创新平台，大力支持青年创业，培养一批文旅科技、创意设计、旅游目的地运营管理、品牌营销推广等文旅领军人才。大力开展文化和旅游职业教育，组建成立忻州现代康养职业学院，为文旅康养产业发展储备一批专业技术人员。</a:t>
            </a:r>
            <a:endParaRPr lang="zh-CN" altLang="en-US" b="1">
              <a:solidFill>
                <a:schemeClr val="tx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ctr"/>
            <a:r>
              <a:rPr lang="zh-CN" altLang="en-US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b="1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偏关县促进市场主体倍增领导小组</a:t>
            </a:r>
            <a:endParaRPr lang="zh-CN" altLang="en-US" b="1"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70330" y="1946910"/>
            <a:ext cx="5119370" cy="368300"/>
          </a:xfrm>
          <a:prstGeom prst="rect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txBody>
          <a:bodyPr wrap="square" rtlCol="0">
            <a:spAutoFit/>
          </a:bodyPr>
          <a:p>
            <a:r>
              <a:rPr lang="en-US" altLang="zh-CN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 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lang="en-US" altLang="zh-CN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“15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条</a:t>
            </a:r>
            <a:r>
              <a:rPr lang="en-US" altLang="zh-CN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支持文化旅游业高质量发展措施    之九   </a:t>
            </a:r>
            <a:endParaRPr lang="zh-CN" altLang="en-US" b="1" noProof="1">
              <a:ln w="1016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489700" y="1946910"/>
            <a:ext cx="1202690" cy="368300"/>
          </a:xfrm>
          <a:prstGeom prst="rect">
            <a:avLst/>
          </a:prstGeom>
          <a:gradFill>
            <a:gsLst>
              <a:gs pos="100000">
                <a:srgbClr val="FECF40"/>
              </a:gs>
              <a:gs pos="100000">
                <a:srgbClr val="846C21"/>
              </a:gs>
            </a:gsLst>
            <a:lin ang="5400000" scaled="0"/>
          </a:gradFill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lang="zh-CN" altLang="en-US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本期看点</a:t>
            </a:r>
            <a:endParaRPr lang="zh-CN" altLang="en-US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OWY5YTM3NDdmYTU5YjgzYzkzOTZlMzhmNTRiZDA0ZDMifQ=="/>
</p:tagLst>
</file>

<file path=ppt/theme/theme1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3131</Words>
  <Application>WPS 演示</Application>
  <PresentationFormat/>
  <Paragraphs>197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Arial</vt:lpstr>
      <vt:lpstr>宋体</vt:lpstr>
      <vt:lpstr>Wingdings</vt:lpstr>
      <vt:lpstr>方正小标宋简体</vt:lpstr>
      <vt:lpstr>微软雅黑</vt:lpstr>
      <vt:lpstr>Arial Unicode MS</vt:lpstr>
      <vt:lpstr>Calibri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秦晨亮</dc:creator>
  <cp:lastModifiedBy>18035071583</cp:lastModifiedBy>
  <cp:revision>25</cp:revision>
  <dcterms:created xsi:type="dcterms:W3CDTF">2022-06-21T13:43:00Z</dcterms:created>
  <dcterms:modified xsi:type="dcterms:W3CDTF">2022-07-27T01:35:42Z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  <property fmtid="{D5CDD505-2E9C-101B-9397-08002B2CF9AE}" pid="3" name="ICV">
    <vt:lpwstr>CF066B875FA8440AB4B0136BCA7B934C</vt:lpwstr>
  </property>
</Properties>
</file>