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311" r:id="rId4"/>
    <p:sldId id="280" r:id="rId5"/>
    <p:sldId id="312" r:id="rId6"/>
    <p:sldId id="314" r:id="rId7"/>
    <p:sldId id="315" r:id="rId8"/>
    <p:sldId id="316" r:id="rId9"/>
    <p:sldId id="317" r:id="rId10"/>
    <p:sldId id="318" r:id="rId11"/>
    <p:sldId id="320" r:id="rId12"/>
    <p:sldId id="321" r:id="rId13"/>
    <p:sldId id="322" r:id="rId14"/>
    <p:sldId id="323" r:id="rId15"/>
    <p:sldId id="324" r:id="rId16"/>
    <p:sldId id="325" r:id="rId17"/>
    <p:sldId id="326" r:id="rId1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59"/>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424624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rgbClr val="FF0000"/>
                </a:solidFill>
                <a:latin typeface="方正小标宋简体" panose="02010601030101010101" charset="-122"/>
                <a:ea typeface="方正小标宋简体" panose="02010601030101010101" charset="-122"/>
                <a:sym typeface="+mn-ea"/>
              </a:rPr>
              <a:t> </a:t>
            </a:r>
            <a:r>
              <a:rPr lang="zh-CN" altLang="en-US" b="1">
                <a:solidFill>
                  <a:schemeClr val="tx2"/>
                </a:solidFill>
                <a:latin typeface="方正小标宋简体" panose="02010601030101010101" charset="-122"/>
                <a:ea typeface="方正小标宋简体" panose="02010601030101010101" charset="-122"/>
                <a:sym typeface="+mn-ea"/>
              </a:rPr>
              <a:t>       一、加强规划引领，科学布局各类“烟火气”场所</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sym typeface="+mn-ea"/>
              </a:rPr>
              <a:t>      （一）合理布局各类城市级“烟火气”集聚区</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sym typeface="+mn-ea"/>
              </a:rPr>
              <a:t>        在市、县国土空间总体规划中，结合城市人口和功能布局，合理确定各级重要商业集聚区的分布，明确空间位置和主导用地性质，在中心城区商业服务业用地中落实各类城市商业中心、商业街区用地，仓储用地中落实商品集散地用地。将市、县国土空间总体规划确定的“烟火气”集聚区进一步落实到国土空间详细规划中，引领城市在新区建设过程中预留空间用于建设各类城市商业消费集聚区，在旧区更新过程中改造、腾退、置换空间，优先用于补充建设、改造提升各类“烟火气”集聚区。</a:t>
            </a:r>
            <a:endParaRPr lang="zh-CN" altLang="en-US" b="1">
              <a:solidFill>
                <a:schemeClr val="tx2"/>
              </a:solidFill>
              <a:latin typeface="方正小标宋简体" panose="02010601030101010101" charset="-122"/>
              <a:ea typeface="方正小标宋简体" panose="02010601030101010101" charset="-122"/>
            </a:endParaRPr>
          </a:p>
          <a:p>
            <a:endParaRPr lang="zh-CN" altLang="en-US"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措施之一</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0" name="矩形 9"/>
          <p:cNvSpPr/>
          <p:nvPr/>
        </p:nvSpPr>
        <p:spPr>
          <a:xfrm>
            <a:off x="4417060" y="2829560"/>
            <a:ext cx="309880" cy="2306955"/>
          </a:xfrm>
          <a:prstGeom prst="rect">
            <a:avLst/>
          </a:prstGeom>
          <a:noFill/>
          <a:ln>
            <a:noFill/>
          </a:ln>
        </p:spPr>
        <p:txBody>
          <a:bodyPr wrap="none" rtlCol="0" anchor="t">
            <a:spAutoFit/>
          </a:bodyPr>
          <a:p>
            <a:pPr algn="ctr" fontAlgn="base"/>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3938270"/>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r>
              <a:rPr lang="zh-CN" altLang="en-US" sz="1600" b="1">
                <a:solidFill>
                  <a:schemeClr val="tx2"/>
                </a:solidFill>
                <a:latin typeface="方正小标宋简体" panose="02010601030101010101" charset="-122"/>
                <a:ea typeface="方正小标宋简体" panose="02010601030101010101" charset="-122"/>
                <a:sym typeface="+mn-ea"/>
              </a:rPr>
              <a:t>5．完善公配用房建设移交制度。加快建立健全公益性社区配套用房管理办法，将老年日间照料中心、老年服务站、文化活动站、社区综合服务站、托儿所、社区卫生服务站等配套设施纳入公益性社区配套用房管理，推动建立“政府所有、部门管理、企业建设移交”的公配用房建设、产权登记和使用制度，确保社区公共服务设施按规划用途建设移交和投入使用。</a:t>
            </a:r>
            <a:endParaRPr lang="zh-CN" altLang="en-US" sz="1600" b="1">
              <a:solidFill>
                <a:schemeClr val="tx2"/>
              </a:solidFill>
              <a:latin typeface="方正小标宋简体" panose="02010601030101010101" charset="-122"/>
              <a:ea typeface="方正小标宋简体" panose="02010601030101010101" charset="-122"/>
              <a:sym typeface="+mn-ea"/>
            </a:endParaRPr>
          </a:p>
          <a:p>
            <a:endParaRPr lang="zh-CN" altLang="en-US" sz="1600" b="1">
              <a:solidFill>
                <a:schemeClr val="tx2"/>
              </a:solidFill>
              <a:latin typeface="方正小标宋简体" panose="02010601030101010101" charset="-122"/>
              <a:ea typeface="方正小标宋简体" panose="02010601030101010101" charset="-122"/>
              <a:sym typeface="+mn-ea"/>
            </a:endParaRPr>
          </a:p>
          <a:p>
            <a:endParaRPr lang="zh-CN" altLang="en-US" sz="1600" b="1">
              <a:solidFill>
                <a:schemeClr val="tx2"/>
              </a:solidFill>
              <a:latin typeface="方正小标宋简体" panose="02010601030101010101" charset="-122"/>
              <a:ea typeface="方正小标宋简体" panose="02010601030101010101" charset="-122"/>
              <a:sym typeface="+mn-ea"/>
            </a:endParaRPr>
          </a:p>
          <a:p>
            <a:endParaRPr lang="zh-CN" altLang="en-US" sz="1600" b="1">
              <a:solidFill>
                <a:schemeClr val="tx2"/>
              </a:solidFill>
              <a:latin typeface="方正小标宋简体" panose="02010601030101010101" charset="-122"/>
              <a:ea typeface="方正小标宋简体" panose="02010601030101010101" charset="-122"/>
              <a:sym typeface="+mn-ea"/>
            </a:endParaRPr>
          </a:p>
          <a:p>
            <a:endParaRPr lang="zh-CN" altLang="en-US" sz="1600" b="1">
              <a:solidFill>
                <a:schemeClr val="tx2"/>
              </a:solidFill>
              <a:latin typeface="方正小标宋简体" panose="02010601030101010101" charset="-122"/>
              <a:ea typeface="方正小标宋简体" panose="02010601030101010101" charset="-122"/>
              <a:sym typeface="+mn-ea"/>
            </a:endParaRPr>
          </a:p>
          <a:p>
            <a:endParaRPr lang="zh-CN" altLang="en-US" sz="1600" b="1">
              <a:solidFill>
                <a:schemeClr val="tx2"/>
              </a:solidFill>
              <a:latin typeface="方正小标宋简体" panose="02010601030101010101" charset="-122"/>
              <a:ea typeface="方正小标宋简体" panose="02010601030101010101" charset="-122"/>
              <a:sym typeface="+mn-ea"/>
            </a:endParaRPr>
          </a:p>
          <a:p>
            <a:endParaRPr lang="zh-CN" altLang="en-US" sz="1600"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措施之十</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4184650"/>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endParaRPr lang="zh-CN" altLang="en-US" b="1">
              <a:solidFill>
                <a:schemeClr val="tx2"/>
              </a:solidFill>
              <a:latin typeface="方正小标宋简体" panose="02010601030101010101" charset="-122"/>
              <a:ea typeface="方正小标宋简体" panose="02010601030101010101" charset="-122"/>
            </a:endParaRPr>
          </a:p>
          <a:p>
            <a:pPr algn="l"/>
            <a:r>
              <a:rPr lang="zh-CN" altLang="en-US" b="1">
                <a:solidFill>
                  <a:schemeClr val="tx2"/>
                </a:solidFill>
                <a:latin typeface="方正小标宋简体" panose="02010601030101010101" charset="-122"/>
                <a:ea typeface="方正小标宋简体" panose="02010601030101010101" charset="-122"/>
              </a:rPr>
              <a:t>      </a:t>
            </a:r>
            <a:r>
              <a:rPr lang="zh-CN" altLang="en-US" sz="1800" b="1">
                <a:solidFill>
                  <a:schemeClr val="tx2"/>
                </a:solidFill>
                <a:latin typeface="方正小标宋简体" panose="02010601030101010101" charset="-122"/>
                <a:ea typeface="方正小标宋简体" panose="02010601030101010101" charset="-122"/>
              </a:rPr>
              <a:t>  三</a:t>
            </a:r>
            <a:r>
              <a:rPr lang="zh-CN" altLang="en-US" sz="1800" b="1">
                <a:solidFill>
                  <a:schemeClr val="tx2"/>
                </a:solidFill>
                <a:latin typeface="方正小标宋简体" panose="02010601030101010101" charset="-122"/>
                <a:ea typeface="方正小标宋简体" panose="02010601030101010101" charset="-122"/>
                <a:sym typeface="+mn-ea"/>
              </a:rPr>
              <a:t>、提升管理效能，为城市“烟火气”营造宽松环境</a:t>
            </a:r>
            <a:endParaRPr lang="zh-CN" altLang="en-US" sz="1800" b="1">
              <a:solidFill>
                <a:schemeClr val="tx2"/>
              </a:solidFill>
              <a:latin typeface="方正小标宋简体" panose="02010601030101010101" charset="-122"/>
              <a:ea typeface="方正小标宋简体" panose="02010601030101010101" charset="-122"/>
              <a:sym typeface="+mn-ea"/>
            </a:endParaRPr>
          </a:p>
          <a:p>
            <a:pPr algn="l"/>
            <a:r>
              <a:rPr lang="zh-CN" altLang="en-US" b="1">
                <a:solidFill>
                  <a:schemeClr val="tx2"/>
                </a:solidFill>
                <a:latin typeface="方正小标宋简体" panose="02010601030101010101" charset="-122"/>
                <a:ea typeface="方正小标宋简体" panose="02010601030101010101" charset="-122"/>
                <a:sym typeface="+mn-ea"/>
              </a:rPr>
              <a:t>       （一）加大引摊入市力度</a:t>
            </a:r>
            <a:endParaRPr lang="zh-CN" altLang="en-US" b="1">
              <a:solidFill>
                <a:schemeClr val="tx2"/>
              </a:solidFill>
              <a:latin typeface="方正小标宋简体" panose="02010601030101010101" charset="-122"/>
              <a:ea typeface="方正小标宋简体" panose="02010601030101010101" charset="-122"/>
              <a:sym typeface="+mn-ea"/>
            </a:endParaRPr>
          </a:p>
          <a:p>
            <a:pPr algn="l"/>
            <a:r>
              <a:rPr lang="zh-CN" altLang="en-US" b="1">
                <a:solidFill>
                  <a:schemeClr val="tx2"/>
                </a:solidFill>
                <a:latin typeface="方正小标宋简体" panose="02010601030101010101" charset="-122"/>
                <a:ea typeface="方正小标宋简体" panose="02010601030101010101" charset="-122"/>
                <a:sym typeface="+mn-ea"/>
              </a:rPr>
              <a:t>        鼓励对商户给予摊位租金、水电补贴等优惠政策，加大引摊入市力度，开展美食节、购物节等消费促进活动，提升经济活跃度。对城市商业综合体、购物中心、特色独立商业街区等，经街道、主管部门审批同意，在不影响行人通行、不占用消防通道、不压占市政管网和设施、不影响周边居民生产生活，不影响市容整体秩序的区域，适度允许开展店外促销、消费市集、创意体验等经营活动，加强食品安全监管，进一步提升城市活力。</a:t>
            </a:r>
            <a:endParaRPr lang="zh-CN" altLang="en-US" b="1">
              <a:solidFill>
                <a:schemeClr val="tx2"/>
              </a:solidFill>
              <a:latin typeface="方正小标宋简体" panose="02010601030101010101" charset="-122"/>
              <a:ea typeface="方正小标宋简体" panose="02010601030101010101" charset="-122"/>
              <a:sym typeface="+mn-ea"/>
            </a:endParaRPr>
          </a:p>
          <a:p>
            <a:pPr algn="l"/>
            <a:endParaRPr lang="zh-CN" altLang="en-US" sz="1600" b="1">
              <a:solidFill>
                <a:schemeClr val="tx2"/>
              </a:solidFill>
              <a:latin typeface="方正小标宋简体" panose="02010601030101010101" charset="-122"/>
              <a:ea typeface="方正小标宋简体" panose="02010601030101010101" charset="-122"/>
              <a:sym typeface="+mn-ea"/>
            </a:endParaRPr>
          </a:p>
          <a:p>
            <a:endParaRPr lang="zh-CN" altLang="en-US" sz="1600"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37185"/>
          </a:xfrm>
          <a:prstGeom prst="rect">
            <a:avLst/>
          </a:prstGeom>
          <a:gradFill>
            <a:gsLst>
              <a:gs pos="0">
                <a:srgbClr val="E30000"/>
              </a:gs>
              <a:gs pos="100000">
                <a:srgbClr val="760303"/>
              </a:gs>
            </a:gsLst>
            <a:lin ang="5400000" scaled="0"/>
          </a:gradFill>
        </p:spPr>
        <p:txBody>
          <a:bodyPr wrap="square" rtlCol="0">
            <a:spAutoFit/>
          </a:bodyPr>
          <a:p>
            <a:pPr algn="ctr"/>
            <a:r>
              <a:rPr lang="en-US" altLang="zh-CN" sz="1600" b="1" noProof="1">
                <a:solidFill>
                  <a:schemeClr val="bg1"/>
                </a:solidFill>
                <a:latin typeface="Arial" panose="020B0604020202020204" pitchFamily="34" charset="0"/>
                <a:ea typeface="宋体" panose="02010600030101010101" pitchFamily="2" charset="-122"/>
                <a:cs typeface="+mn-cs"/>
                <a:sym typeface="+mn-ea"/>
              </a:rPr>
              <a:t>“18</a:t>
            </a:r>
            <a:r>
              <a:rPr lang="zh-CN" altLang="en-US" sz="1600" b="1" noProof="1">
                <a:solidFill>
                  <a:schemeClr val="bg1"/>
                </a:solidFill>
                <a:latin typeface="Arial" panose="020B0604020202020204" pitchFamily="34" charset="0"/>
                <a:ea typeface="宋体" panose="02010600030101010101" pitchFamily="2" charset="-122"/>
                <a:cs typeface="+mn-cs"/>
                <a:sym typeface="+mn-ea"/>
              </a:rPr>
              <a:t>条</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 措施   之十一</a:t>
            </a:r>
            <a:endParaRPr lang="zh-CN" altLang="en-US" sz="1600" b="1" noProof="1">
              <a:ln w="10160">
                <a:solidFill>
                  <a:schemeClr val="accent5"/>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4184650"/>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endParaRPr lang="zh-CN" altLang="en-US" b="1">
              <a:solidFill>
                <a:schemeClr val="tx2"/>
              </a:solidFill>
              <a:latin typeface="方正小标宋简体" panose="02010601030101010101" charset="-122"/>
              <a:ea typeface="方正小标宋简体" panose="02010601030101010101" charset="-122"/>
            </a:endParaRPr>
          </a:p>
          <a:p>
            <a:pPr algn="l"/>
            <a:r>
              <a:rPr lang="zh-CN" altLang="en-US" b="1">
                <a:solidFill>
                  <a:schemeClr val="tx2"/>
                </a:solidFill>
                <a:latin typeface="方正小标宋简体" panose="02010601030101010101" charset="-122"/>
                <a:ea typeface="方正小标宋简体" panose="02010601030101010101" charset="-122"/>
              </a:rPr>
              <a:t>      </a:t>
            </a:r>
            <a:r>
              <a:rPr lang="zh-CN" altLang="en-US" sz="1800" b="1">
                <a:solidFill>
                  <a:schemeClr val="tx2"/>
                </a:solidFill>
                <a:latin typeface="方正小标宋简体" panose="02010601030101010101" charset="-122"/>
                <a:ea typeface="方正小标宋简体" panose="02010601030101010101" charset="-122"/>
              </a:rPr>
              <a:t>  </a:t>
            </a:r>
            <a:r>
              <a:rPr lang="zh-CN" altLang="en-US" sz="1800" b="1">
                <a:solidFill>
                  <a:schemeClr val="tx2"/>
                </a:solidFill>
                <a:latin typeface="方正小标宋简体" panose="02010601030101010101" charset="-122"/>
                <a:ea typeface="方正小标宋简体" panose="02010601030101010101" charset="-122"/>
                <a:sym typeface="+mn-ea"/>
              </a:rPr>
              <a:t>（二）规范便民经营点管理</a:t>
            </a:r>
            <a:endParaRPr lang="zh-CN" altLang="en-US" sz="1800" b="1">
              <a:solidFill>
                <a:schemeClr val="tx2"/>
              </a:solidFill>
              <a:latin typeface="方正小标宋简体" panose="02010601030101010101" charset="-122"/>
              <a:ea typeface="方正小标宋简体" panose="02010601030101010101" charset="-122"/>
            </a:endParaRPr>
          </a:p>
          <a:p>
            <a:pPr algn="l"/>
            <a:r>
              <a:rPr lang="zh-CN" altLang="en-US" sz="1800" b="1">
                <a:solidFill>
                  <a:schemeClr val="tx2"/>
                </a:solidFill>
                <a:latin typeface="方正小标宋简体" panose="02010601030101010101" charset="-122"/>
                <a:ea typeface="方正小标宋简体" panose="02010601030101010101" charset="-122"/>
                <a:sym typeface="+mn-ea"/>
              </a:rPr>
              <a:t>         认真落实城市便民经营点五年专项规划，细化实施步骤，列出行动清单和管理要求，组织县（市、区）制定工作方案和管理办法，对经营区域要做到统一公示公告、统一划线定点、统一规范管理，落实专人负责清扫保洁、维护秩序，满足流动商贩和市民群众需求。发挥街道社区的管理协调作用，提升基层执法保障能力，按照有关要求做好餐饮食品安全监管，提升食品经营条件。鼓励探索市场化运营模式和简化准入、积分奖励、失信惩罚等机制，强化商贩自治约束和激励作用。</a:t>
            </a:r>
            <a:endParaRPr lang="zh-CN" altLang="en-US" sz="1800" b="1">
              <a:solidFill>
                <a:schemeClr val="tx2"/>
              </a:solidFill>
              <a:latin typeface="方正小标宋简体" panose="02010601030101010101" charset="-122"/>
              <a:ea typeface="方正小标宋简体" panose="02010601030101010101" charset="-122"/>
            </a:endParaRPr>
          </a:p>
          <a:p>
            <a:pPr algn="l"/>
            <a:endParaRPr lang="zh-CN" altLang="en-US" sz="1600" b="1">
              <a:solidFill>
                <a:schemeClr val="tx2"/>
              </a:solidFill>
              <a:latin typeface="方正小标宋简体" panose="02010601030101010101" charset="-122"/>
              <a:ea typeface="方正小标宋简体" panose="02010601030101010101" charset="-122"/>
              <a:sym typeface="+mn-ea"/>
            </a:endParaRPr>
          </a:p>
          <a:p>
            <a:endParaRPr lang="zh-CN" altLang="en-US" sz="1600"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37185"/>
          </a:xfrm>
          <a:prstGeom prst="rect">
            <a:avLst/>
          </a:prstGeom>
          <a:gradFill>
            <a:gsLst>
              <a:gs pos="0">
                <a:srgbClr val="E30000"/>
              </a:gs>
              <a:gs pos="100000">
                <a:srgbClr val="760303"/>
              </a:gs>
            </a:gsLst>
            <a:lin ang="5400000" scaled="0"/>
          </a:gradFill>
        </p:spPr>
        <p:txBody>
          <a:bodyPr wrap="square" rtlCol="0">
            <a:spAutoFit/>
          </a:bodyPr>
          <a:p>
            <a:pPr algn="ctr"/>
            <a:r>
              <a:rPr lang="en-US" altLang="zh-CN" sz="1600" b="1" noProof="1">
                <a:solidFill>
                  <a:schemeClr val="bg1"/>
                </a:solidFill>
                <a:latin typeface="Arial" panose="020B0604020202020204" pitchFamily="34" charset="0"/>
                <a:ea typeface="宋体" panose="02010600030101010101" pitchFamily="2" charset="-122"/>
                <a:cs typeface="+mn-cs"/>
                <a:sym typeface="+mn-ea"/>
              </a:rPr>
              <a:t>“18</a:t>
            </a:r>
            <a:r>
              <a:rPr lang="zh-CN" altLang="en-US" sz="1600" b="1" noProof="1">
                <a:solidFill>
                  <a:schemeClr val="bg1"/>
                </a:solidFill>
                <a:latin typeface="Arial" panose="020B0604020202020204" pitchFamily="34" charset="0"/>
                <a:ea typeface="宋体" panose="02010600030101010101" pitchFamily="2" charset="-122"/>
                <a:cs typeface="+mn-cs"/>
                <a:sym typeface="+mn-ea"/>
              </a:rPr>
              <a:t>条</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 措施   之十二</a:t>
            </a:r>
            <a:endParaRPr lang="zh-CN" altLang="en-US" sz="1600" b="1" noProof="1">
              <a:ln w="10160">
                <a:solidFill>
                  <a:schemeClr val="accent5"/>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424624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endParaRPr lang="zh-CN" altLang="en-US" b="1">
              <a:solidFill>
                <a:schemeClr val="tx2"/>
              </a:solidFill>
              <a:latin typeface="方正小标宋简体" panose="02010601030101010101" charset="-122"/>
              <a:ea typeface="方正小标宋简体" panose="02010601030101010101" charset="-122"/>
            </a:endParaRPr>
          </a:p>
          <a:p>
            <a:pPr algn="l"/>
            <a:r>
              <a:rPr lang="zh-CN" altLang="en-US" b="1">
                <a:solidFill>
                  <a:schemeClr val="tx2"/>
                </a:solidFill>
                <a:latin typeface="方正小标宋简体" panose="02010601030101010101" charset="-122"/>
                <a:ea typeface="方正小标宋简体" panose="02010601030101010101" charset="-122"/>
              </a:rPr>
              <a:t>      </a:t>
            </a:r>
            <a:r>
              <a:rPr lang="zh-CN" altLang="en-US" sz="1800" b="1">
                <a:solidFill>
                  <a:schemeClr val="tx2"/>
                </a:solidFill>
                <a:latin typeface="方正小标宋简体" panose="02010601030101010101" charset="-122"/>
                <a:ea typeface="方正小标宋简体" panose="02010601030101010101" charset="-122"/>
                <a:sym typeface="+mn-ea"/>
              </a:rPr>
              <a:t>（三）支持鼓励夜间经营</a:t>
            </a:r>
            <a:endParaRPr lang="zh-CN" altLang="en-US" sz="1800" b="1">
              <a:solidFill>
                <a:schemeClr val="tx2"/>
              </a:solidFill>
              <a:latin typeface="方正小标宋简体" panose="02010601030101010101" charset="-122"/>
              <a:ea typeface="方正小标宋简体" panose="02010601030101010101" charset="-122"/>
            </a:endParaRPr>
          </a:p>
          <a:p>
            <a:pPr algn="l"/>
            <a:r>
              <a:rPr lang="zh-CN" altLang="en-US" sz="1800" b="1">
                <a:solidFill>
                  <a:schemeClr val="tx2"/>
                </a:solidFill>
                <a:latin typeface="方正小标宋简体" panose="02010601030101010101" charset="-122"/>
                <a:ea typeface="方正小标宋简体" panose="02010601030101010101" charset="-122"/>
                <a:sym typeface="+mn-ea"/>
              </a:rPr>
              <a:t>        依托现有的艺术街区，剧场、博物馆、美术馆、文化娱乐场所集聚地等和文体商旅综合体、旅游景区、市级及以上文化产业示范园区等，推动建设一批市级夜间文化旅游消费集聚区。</a:t>
            </a:r>
            <a:r>
              <a:rPr lang="zh-CN" altLang="en-US" sz="1800" b="1">
                <a:solidFill>
                  <a:schemeClr val="tx2"/>
                </a:solidFill>
                <a:latin typeface="方正小标宋简体" panose="02010601030101010101" charset="-122"/>
                <a:ea typeface="方正小标宋简体" panose="02010601030101010101" charset="-122"/>
                <a:sym typeface="+mn-ea"/>
              </a:rPr>
              <a:t>支持我市忻州古城、云中河景区等地标性景区提升服务功能，加快越野营地、星空露营地等载体建设，吸引周边游客休闲度假，努力创建成为国家级示范步行街、特色商业街区、夜间文旅消费集聚区、旅游休闲街区。鼓励特色商业街、步行街区积极开展夜间经营，对全年度营业额和安排就业人数达到一定标准的，给予政策支持，吸引一批零售、餐饮、休闲娱乐等中-10-小企业入驻，发挥商业特色街和步行街的集聚效应，提升城市“烟火气”。</a:t>
            </a:r>
            <a:endParaRPr lang="zh-CN" altLang="en-US" sz="1600"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37185"/>
          </a:xfrm>
          <a:prstGeom prst="rect">
            <a:avLst/>
          </a:prstGeom>
          <a:gradFill>
            <a:gsLst>
              <a:gs pos="0">
                <a:srgbClr val="E30000"/>
              </a:gs>
              <a:gs pos="100000">
                <a:srgbClr val="760303"/>
              </a:gs>
            </a:gsLst>
            <a:lin ang="5400000" scaled="0"/>
          </a:gradFill>
        </p:spPr>
        <p:txBody>
          <a:bodyPr wrap="square" rtlCol="0">
            <a:spAutoFit/>
          </a:bodyPr>
          <a:p>
            <a:pPr algn="ctr"/>
            <a:r>
              <a:rPr lang="en-US" altLang="zh-CN" sz="1600" b="1" noProof="1">
                <a:solidFill>
                  <a:schemeClr val="bg1"/>
                </a:solidFill>
                <a:latin typeface="Arial" panose="020B0604020202020204" pitchFamily="34" charset="0"/>
                <a:ea typeface="宋体" panose="02010600030101010101" pitchFamily="2" charset="-122"/>
                <a:cs typeface="+mn-cs"/>
                <a:sym typeface="+mn-ea"/>
              </a:rPr>
              <a:t>“18</a:t>
            </a:r>
            <a:r>
              <a:rPr lang="zh-CN" altLang="en-US" sz="1600" b="1" noProof="1">
                <a:solidFill>
                  <a:schemeClr val="bg1"/>
                </a:solidFill>
                <a:latin typeface="Arial" panose="020B0604020202020204" pitchFamily="34" charset="0"/>
                <a:ea typeface="宋体" panose="02010600030101010101" pitchFamily="2" charset="-122"/>
                <a:cs typeface="+mn-cs"/>
                <a:sym typeface="+mn-ea"/>
              </a:rPr>
              <a:t>条</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 措施   之十三</a:t>
            </a:r>
            <a:endParaRPr lang="zh-CN" altLang="en-US" sz="1600" b="1" noProof="1">
              <a:ln w="10160">
                <a:solidFill>
                  <a:schemeClr val="accent5"/>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424624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zh-CN" altLang="en-US" b="1">
              <a:solidFill>
                <a:schemeClr val="tx2"/>
              </a:solidFill>
              <a:latin typeface="方正小标宋简体" panose="02010601030101010101" charset="-122"/>
              <a:ea typeface="方正小标宋简体" panose="02010601030101010101" charset="-122"/>
            </a:endParaRPr>
          </a:p>
          <a:p>
            <a:pPr algn="l"/>
            <a:r>
              <a:rPr lang="zh-CN" altLang="en-US" b="1">
                <a:solidFill>
                  <a:schemeClr val="tx2"/>
                </a:solidFill>
                <a:latin typeface="方正小标宋简体" panose="02010601030101010101" charset="-122"/>
                <a:ea typeface="方正小标宋简体" panose="02010601030101010101" charset="-122"/>
              </a:rPr>
              <a:t>       </a:t>
            </a:r>
            <a:endParaRPr lang="zh-CN" altLang="en-US" b="1">
              <a:solidFill>
                <a:schemeClr val="tx2"/>
              </a:solidFill>
              <a:latin typeface="方正小标宋简体" panose="02010601030101010101" charset="-122"/>
              <a:ea typeface="方正小标宋简体" panose="02010601030101010101" charset="-122"/>
            </a:endParaRPr>
          </a:p>
          <a:p>
            <a:pPr algn="l"/>
            <a:r>
              <a:rPr lang="zh-CN" altLang="en-US" sz="1800" b="1">
                <a:latin typeface="方正小标宋简体" panose="02010601030101010101" charset="-122"/>
                <a:ea typeface="方正小标宋简体" panose="02010601030101010101" charset="-122"/>
                <a:cs typeface="方正小标宋简体" panose="02010601030101010101" charset="-122"/>
              </a:rPr>
              <a:t>        四</a:t>
            </a:r>
            <a:r>
              <a:rPr lang="zh-CN" altLang="en-US" sz="1800" b="1">
                <a:latin typeface="方正小标宋简体" panose="02010601030101010101" charset="-122"/>
                <a:ea typeface="方正小标宋简体" panose="02010601030101010101" charset="-122"/>
                <a:cs typeface="方正小标宋简体" panose="02010601030101010101" charset="-122"/>
                <a:sym typeface="+mn-ea"/>
              </a:rPr>
              <a:t>、稳妥实施城市更新，保护原有“烟火气”场所</a:t>
            </a:r>
            <a:endParaRPr lang="zh-CN" altLang="en-US" sz="1800" b="1">
              <a:solidFill>
                <a:schemeClr val="tx1"/>
              </a:solidFill>
              <a:latin typeface="方正小标宋简体" panose="02010601030101010101" charset="-122"/>
              <a:ea typeface="方正小标宋简体" panose="02010601030101010101" charset="-122"/>
              <a:cs typeface="方正小标宋简体" panose="02010601030101010101" charset="-122"/>
            </a:endParaRPr>
          </a:p>
          <a:p>
            <a:pPr algn="l"/>
            <a:r>
              <a:rPr lang="zh-CN" altLang="en-US" sz="1800" b="1">
                <a:latin typeface="方正小标宋简体" panose="02010601030101010101" charset="-122"/>
                <a:ea typeface="方正小标宋简体" panose="02010601030101010101" charset="-122"/>
                <a:cs typeface="方正小标宋简体" panose="02010601030101010101" charset="-122"/>
                <a:sym typeface="+mn-ea"/>
              </a:rPr>
              <a:t>      （一）保留原有“烟火气”场所</a:t>
            </a:r>
            <a:endParaRPr lang="zh-CN" altLang="en-US" sz="1800" b="1">
              <a:solidFill>
                <a:schemeClr val="tx1"/>
              </a:solidFill>
              <a:latin typeface="方正小标宋简体" panose="02010601030101010101" charset="-122"/>
              <a:ea typeface="方正小标宋简体" panose="02010601030101010101" charset="-122"/>
              <a:cs typeface="方正小标宋简体" panose="02010601030101010101" charset="-122"/>
            </a:endParaRPr>
          </a:p>
          <a:p>
            <a:pPr algn="l"/>
            <a:r>
              <a:rPr lang="zh-CN" altLang="en-US" sz="1800" b="1">
                <a:latin typeface="方正小标宋简体" panose="02010601030101010101" charset="-122"/>
                <a:ea typeface="方正小标宋简体" panose="02010601030101010101" charset="-122"/>
                <a:cs typeface="方正小标宋简体" panose="02010601030101010101" charset="-122"/>
                <a:sym typeface="+mn-ea"/>
              </a:rPr>
              <a:t>        对城市建成区拟实施城市更新的片区和地段，由地方政府或部门主导，对现存的菜市场、集贸市场、杂货店、裁缝铺、早点铺等</a:t>
            </a:r>
            <a:r>
              <a:rPr lang="zh-CN" altLang="en-US" b="1">
                <a:latin typeface="方正小标宋简体" panose="02010601030101010101" charset="-122"/>
                <a:ea typeface="方正小标宋简体" panose="02010601030101010101" charset="-122"/>
                <a:cs typeface="方正小标宋简体" panose="02010601030101010101" charset="-122"/>
                <a:sym typeface="+mn-ea"/>
              </a:rPr>
              <a:t>市井味道浓厚的场所开展调研，充分征求公众意见，梳理出群众喜欢的“烟火气”场所清单。在编制片区和地段城市更新规划设计中，针对“烟火气”场所清单，提出科学合理的更新对策，优先采用原址保留、改造提升等更新方式，改善“老场所”的空间环境品质，保护好城市的市井味道和“烟火气”</a:t>
            </a:r>
            <a:endParaRPr lang="zh-CN" altLang="en-US" b="1">
              <a:latin typeface="方正小标宋简体" panose="02010601030101010101" charset="-122"/>
              <a:ea typeface="方正小标宋简体" panose="02010601030101010101" charset="-122"/>
              <a:cs typeface="方正小标宋简体" panose="02010601030101010101" charset="-122"/>
              <a:sym typeface="+mn-ea"/>
            </a:endParaRPr>
          </a:p>
          <a:p>
            <a:pPr algn="ctr"/>
            <a:endParaRPr lang="zh-CN" altLang="en-US" b="1">
              <a:latin typeface="方正小标宋简体" panose="02010601030101010101" charset="-122"/>
              <a:ea typeface="方正小标宋简体" panose="02010601030101010101" charset="-122"/>
              <a:cs typeface="方正小标宋简体" panose="02010601030101010101" charset="-122"/>
              <a:sym typeface="+mn-ea"/>
            </a:endParaRPr>
          </a:p>
          <a:p>
            <a:pPr algn="ctr"/>
            <a:r>
              <a:rPr lang="zh-CN" altLang="en-US" b="1">
                <a:latin typeface="方正小标宋简体" panose="02010601030101010101" charset="-122"/>
                <a:ea typeface="方正小标宋简体" panose="02010601030101010101" charset="-122"/>
                <a:cs typeface="方正小标宋简体" panose="02010601030101010101" charset="-122"/>
                <a:sym typeface="+mn-ea"/>
              </a:rPr>
              <a:t>。</a:t>
            </a:r>
            <a:endParaRPr lang="zh-CN" altLang="en-US" b="1">
              <a:latin typeface="方正小标宋简体" panose="02010601030101010101" charset="-122"/>
              <a:ea typeface="方正小标宋简体" panose="02010601030101010101" charset="-122"/>
              <a:cs typeface="方正小标宋简体" panose="02010601030101010101" charset="-122"/>
              <a:sym typeface="+mn-ea"/>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37185"/>
          </a:xfrm>
          <a:prstGeom prst="rect">
            <a:avLst/>
          </a:prstGeom>
          <a:gradFill>
            <a:gsLst>
              <a:gs pos="0">
                <a:srgbClr val="E30000"/>
              </a:gs>
              <a:gs pos="100000">
                <a:srgbClr val="760303"/>
              </a:gs>
            </a:gsLst>
            <a:lin ang="5400000" scaled="0"/>
          </a:gradFill>
        </p:spPr>
        <p:txBody>
          <a:bodyPr wrap="square" rtlCol="0">
            <a:spAutoFit/>
          </a:bodyPr>
          <a:p>
            <a:pPr algn="ctr"/>
            <a:r>
              <a:rPr lang="en-US" altLang="zh-CN" sz="1600" b="1" noProof="1">
                <a:solidFill>
                  <a:schemeClr val="bg1"/>
                </a:solidFill>
                <a:latin typeface="Arial" panose="020B0604020202020204" pitchFamily="34" charset="0"/>
                <a:ea typeface="宋体" panose="02010600030101010101" pitchFamily="2" charset="-122"/>
                <a:cs typeface="+mn-cs"/>
                <a:sym typeface="+mn-ea"/>
              </a:rPr>
              <a:t>“18</a:t>
            </a:r>
            <a:r>
              <a:rPr lang="zh-CN" altLang="en-US" sz="1600" b="1" noProof="1">
                <a:solidFill>
                  <a:schemeClr val="bg1"/>
                </a:solidFill>
                <a:latin typeface="Arial" panose="020B0604020202020204" pitchFamily="34" charset="0"/>
                <a:ea typeface="宋体" panose="02010600030101010101" pitchFamily="2" charset="-122"/>
                <a:cs typeface="+mn-cs"/>
                <a:sym typeface="+mn-ea"/>
              </a:rPr>
              <a:t>条</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 措施   之十四</a:t>
            </a:r>
            <a:endParaRPr lang="zh-CN" altLang="en-US" sz="1600" b="1" noProof="1">
              <a:ln w="10160">
                <a:solidFill>
                  <a:schemeClr val="accent5"/>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396938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zh-CN" altLang="en-US" b="1">
              <a:solidFill>
                <a:schemeClr val="tx2"/>
              </a:solidFill>
              <a:latin typeface="方正小标宋简体" panose="02010601030101010101" charset="-122"/>
              <a:ea typeface="方正小标宋简体" panose="02010601030101010101" charset="-122"/>
            </a:endParaRPr>
          </a:p>
          <a:p>
            <a:pPr algn="l"/>
            <a:r>
              <a:rPr lang="zh-CN" altLang="en-US" b="1">
                <a:solidFill>
                  <a:schemeClr val="tx2"/>
                </a:solidFill>
                <a:latin typeface="方正小标宋简体" panose="02010601030101010101" charset="-122"/>
                <a:ea typeface="方正小标宋简体" panose="02010601030101010101" charset="-122"/>
              </a:rPr>
              <a:t>     </a:t>
            </a:r>
            <a:endParaRPr lang="zh-CN" altLang="en-US" b="1">
              <a:solidFill>
                <a:schemeClr val="tx2"/>
              </a:solidFill>
              <a:latin typeface="方正小标宋简体" panose="02010601030101010101" charset="-122"/>
              <a:ea typeface="方正小标宋简体" panose="02010601030101010101" charset="-122"/>
            </a:endParaRPr>
          </a:p>
          <a:p>
            <a:pPr algn="l"/>
            <a:r>
              <a:rPr lang="zh-CN" altLang="en-US" b="1">
                <a:solidFill>
                  <a:schemeClr val="tx2"/>
                </a:solidFill>
                <a:latin typeface="方正小标宋简体" panose="02010601030101010101" charset="-122"/>
                <a:ea typeface="方正小标宋简体" panose="02010601030101010101" charset="-122"/>
              </a:rPr>
              <a:t>       </a:t>
            </a:r>
            <a:r>
              <a:rPr lang="zh-CN" altLang="en-US" b="1">
                <a:latin typeface="方正小标宋简体" panose="02010601030101010101" charset="-122"/>
                <a:ea typeface="方正小标宋简体" panose="02010601030101010101" charset="-122"/>
                <a:cs typeface="方正小标宋简体" panose="02010601030101010101" charset="-122"/>
                <a:sym typeface="+mn-ea"/>
              </a:rPr>
              <a:t>（二）保留原有街道商业氛围稳妥实施城市老旧街巷的更新改造，在整修路面、完善街道设施，提升街巷品质的同时，各县（市、区）要充分保护好街巷原有的商业氛围，按照道路功能合理确定道路断面形式，尽可能保持原有人行道和沿街建筑后退道路红线宽度，留足充足的人行和停驻空间，为沿街商铺发展提供空间环境。</a:t>
            </a:r>
            <a:endParaRPr lang="zh-CN" altLang="en-US" b="1">
              <a:latin typeface="方正小标宋简体" panose="02010601030101010101" charset="-122"/>
              <a:ea typeface="方正小标宋简体" panose="02010601030101010101" charset="-122"/>
              <a:cs typeface="方正小标宋简体" panose="02010601030101010101" charset="-122"/>
              <a:sym typeface="+mn-ea"/>
            </a:endParaRPr>
          </a:p>
          <a:p>
            <a:pPr algn="ctr"/>
            <a:endParaRPr lang="zh-CN" altLang="en-US" b="1">
              <a:solidFill>
                <a:srgbClr val="C00000"/>
              </a:solidFill>
              <a:latin typeface="Arial" panose="020B0604020202020204" pitchFamily="34" charset="0"/>
              <a:ea typeface="宋体" panose="02010600030101010101" pitchFamily="2" charset="-122"/>
            </a:endParaRPr>
          </a:p>
          <a:p>
            <a:pPr algn="ctr"/>
            <a:endParaRPr lang="zh-CN" altLang="en-US" b="1">
              <a:solidFill>
                <a:srgbClr val="C00000"/>
              </a:solidFill>
              <a:latin typeface="Arial" panose="020B0604020202020204" pitchFamily="34" charset="0"/>
              <a:ea typeface="宋体" panose="02010600030101010101" pitchFamily="2" charset="-122"/>
            </a:endParaRPr>
          </a:p>
          <a:p>
            <a:pPr algn="ctr"/>
            <a:endParaRPr lang="zh-CN" altLang="en-US" b="1">
              <a:solidFill>
                <a:srgbClr val="C00000"/>
              </a:solidFill>
              <a:latin typeface="Arial" panose="020B0604020202020204" pitchFamily="34" charset="0"/>
              <a:ea typeface="宋体" panose="02010600030101010101" pitchFamily="2" charset="-122"/>
            </a:endParaRPr>
          </a:p>
          <a:p>
            <a:pPr algn="ctr"/>
            <a:endParaRPr lang="zh-CN" altLang="en-US" b="1">
              <a:solidFill>
                <a:srgbClr val="C00000"/>
              </a:solidFill>
              <a:latin typeface="Arial" panose="020B0604020202020204" pitchFamily="34" charset="0"/>
              <a:ea typeface="宋体" panose="02010600030101010101" pitchFamily="2" charset="-122"/>
            </a:endParaRPr>
          </a:p>
          <a:p>
            <a:pPr algn="ctr"/>
            <a:endParaRPr lang="zh-CN" altLang="en-US" b="1">
              <a:solidFill>
                <a:srgbClr val="C00000"/>
              </a:solidFill>
              <a:latin typeface="Arial" panose="020B0604020202020204" pitchFamily="34" charset="0"/>
              <a:ea typeface="宋体" panose="02010600030101010101" pitchFamily="2"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37185"/>
          </a:xfrm>
          <a:prstGeom prst="rect">
            <a:avLst/>
          </a:prstGeom>
          <a:gradFill>
            <a:gsLst>
              <a:gs pos="0">
                <a:srgbClr val="E30000"/>
              </a:gs>
              <a:gs pos="100000">
                <a:srgbClr val="760303"/>
              </a:gs>
            </a:gsLst>
            <a:lin ang="5400000" scaled="0"/>
          </a:gradFill>
        </p:spPr>
        <p:txBody>
          <a:bodyPr wrap="square" rtlCol="0">
            <a:spAutoFit/>
          </a:bodyPr>
          <a:p>
            <a:pPr algn="ctr"/>
            <a:r>
              <a:rPr lang="en-US" altLang="zh-CN" sz="1600" b="1" noProof="1">
                <a:solidFill>
                  <a:schemeClr val="bg1"/>
                </a:solidFill>
                <a:latin typeface="Arial" panose="020B0604020202020204" pitchFamily="34" charset="0"/>
                <a:ea typeface="宋体" panose="02010600030101010101" pitchFamily="2" charset="-122"/>
                <a:cs typeface="+mn-cs"/>
                <a:sym typeface="+mn-ea"/>
              </a:rPr>
              <a:t>“18</a:t>
            </a:r>
            <a:r>
              <a:rPr lang="zh-CN" altLang="en-US" sz="1600" b="1" noProof="1">
                <a:solidFill>
                  <a:schemeClr val="bg1"/>
                </a:solidFill>
                <a:latin typeface="Arial" panose="020B0604020202020204" pitchFamily="34" charset="0"/>
                <a:ea typeface="宋体" panose="02010600030101010101" pitchFamily="2" charset="-122"/>
                <a:cs typeface="+mn-cs"/>
                <a:sym typeface="+mn-ea"/>
              </a:rPr>
              <a:t>条</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sz="1600" b="1" noProof="1">
                <a:solidFill>
                  <a:schemeClr val="bg1"/>
                </a:solidFill>
                <a:latin typeface="Arial" panose="020B0604020202020204" pitchFamily="34" charset="0"/>
                <a:ea typeface="宋体" panose="02010600030101010101" pitchFamily="2" charset="-122"/>
                <a:cs typeface="+mn-cs"/>
                <a:sym typeface="+mn-ea"/>
              </a:rPr>
              <a:t>”</a:t>
            </a:r>
            <a:r>
              <a:rPr lang="zh-CN" altLang="en-US" sz="1600" b="1" noProof="1">
                <a:solidFill>
                  <a:schemeClr val="bg1"/>
                </a:solidFill>
                <a:latin typeface="Arial" panose="020B0604020202020204" pitchFamily="34" charset="0"/>
                <a:ea typeface="宋体" panose="02010600030101010101" pitchFamily="2" charset="-122"/>
                <a:cs typeface="+mn-cs"/>
                <a:sym typeface="+mn-ea"/>
              </a:rPr>
              <a:t> 措施   之十五</a:t>
            </a:r>
            <a:endParaRPr lang="zh-CN" altLang="en-US" sz="1600" b="1" noProof="1">
              <a:ln w="10160">
                <a:solidFill>
                  <a:schemeClr val="accent5"/>
                </a:solidFill>
                <a:prstDash val="solid"/>
              </a:ln>
              <a:solidFill>
                <a:schemeClr val="bg1"/>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424624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（二）科学规划“城市一刻钟便民生活圈”</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做好便民生活圈和国土空间规划衔接，合理优化商业网点，重点推动各县（市、区）对城镇老旧小区、新建居住区、城乡结合部小区加强商业网点布局，满足居民便利生活和日常消费需求，打造多业态集聚的“城市一刻钟便民生活圈”。</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（三）科学配置居住社区“烟火气”场所</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落实国家、省《完整居住社区建设标准（试行）》和《完整居住社区建设指南》要求，制定发布我市《完整居住社区建设标准》，因地制宜划定完整居住社区建设等级，明确社区食堂、确保各类设施的落地实施。</a:t>
            </a:r>
            <a:endParaRPr lang="zh-CN" altLang="en-US" b="1">
              <a:solidFill>
                <a:schemeClr val="tx2"/>
              </a:solidFill>
              <a:latin typeface="方正小标宋简体" panose="02010601030101010101" charset="-122"/>
              <a:ea typeface="方正小标宋简体" panose="02010601030101010101" charset="-122"/>
            </a:endParaRPr>
          </a:p>
          <a:p>
            <a:endParaRPr lang="zh-CN" altLang="en-US"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措施之二</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0" name="矩形 9"/>
          <p:cNvSpPr/>
          <p:nvPr/>
        </p:nvSpPr>
        <p:spPr>
          <a:xfrm>
            <a:off x="4417060" y="2829560"/>
            <a:ext cx="309880" cy="2306955"/>
          </a:xfrm>
          <a:prstGeom prst="rect">
            <a:avLst/>
          </a:prstGeom>
          <a:noFill/>
          <a:ln>
            <a:noFill/>
          </a:ln>
        </p:spPr>
        <p:txBody>
          <a:bodyPr wrap="none" rtlCol="0" anchor="t">
            <a:spAutoFit/>
          </a:bodyPr>
          <a:p>
            <a:pPr algn="ctr" fontAlgn="base"/>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396938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r>
              <a:rPr lang="zh-CN" altLang="en-US" b="1">
                <a:solidFill>
                  <a:schemeClr val="tx2"/>
                </a:solidFill>
                <a:latin typeface="方正小标宋简体" panose="02010601030101010101" charset="-122"/>
                <a:ea typeface="方正小标宋简体" panose="02010601030101010101" charset="-122"/>
                <a:sym typeface="+mn-ea"/>
              </a:rPr>
              <a:t>（四）合理布置城市便民经营点</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sym typeface="+mn-ea"/>
              </a:rPr>
              <a:t>        市本级、县（市、区）要在摸清底数的基础上，组织编制实施城市便民经营点五年专项规划，结合城市功能结构、用地布局和道路系统，分区分类分级提出规划布局方案，针对不同经营业态进行差别化安排。细化明确便民经营点设置管理的工作要点，为基层落实提供能看懂、易操作的工作指引。</a:t>
            </a:r>
            <a:endParaRPr lang="zh-CN" altLang="en-US" b="1">
              <a:solidFill>
                <a:schemeClr val="tx2"/>
              </a:solidFill>
              <a:latin typeface="方正小标宋简体" panose="02010601030101010101" charset="-122"/>
              <a:ea typeface="方正小标宋简体" panose="02010601030101010101" charset="-122"/>
              <a:sym typeface="+mn-ea"/>
            </a:endParaRPr>
          </a:p>
          <a:p>
            <a:br>
              <a:rPr lang="zh-CN" altLang="en-US" b="1">
                <a:solidFill>
                  <a:schemeClr val="tx2"/>
                </a:solidFill>
                <a:latin typeface="方正小标宋简体" panose="02010601030101010101" charset="-122"/>
                <a:ea typeface="方正小标宋简体" panose="02010601030101010101" charset="-122"/>
                <a:sym typeface="+mn-ea"/>
              </a:rPr>
            </a:br>
            <a:endParaRPr lang="zh-CN" altLang="en-US" b="1">
              <a:solidFill>
                <a:schemeClr val="tx2"/>
              </a:solidFill>
              <a:latin typeface="方正小标宋简体" panose="02010601030101010101" charset="-122"/>
              <a:ea typeface="方正小标宋简体" panose="02010601030101010101" charset="-122"/>
              <a:sym typeface="+mn-ea"/>
            </a:endParaRPr>
          </a:p>
          <a:p>
            <a:endParaRPr lang="zh-CN" altLang="en-US" b="1">
              <a:solidFill>
                <a:schemeClr val="tx2"/>
              </a:solidFill>
              <a:latin typeface="方正小标宋简体" panose="02010601030101010101" charset="-122"/>
              <a:ea typeface="方正小标宋简体" panose="02010601030101010101" charset="-122"/>
            </a:endParaRPr>
          </a:p>
          <a:p>
            <a:endParaRPr lang="zh-CN" altLang="en-US"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措施之三</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0" name="矩形 9"/>
          <p:cNvSpPr/>
          <p:nvPr/>
        </p:nvSpPr>
        <p:spPr>
          <a:xfrm>
            <a:off x="4417060" y="2829560"/>
            <a:ext cx="309880" cy="2306955"/>
          </a:xfrm>
          <a:prstGeom prst="rect">
            <a:avLst/>
          </a:prstGeom>
          <a:noFill/>
          <a:ln>
            <a:noFill/>
          </a:ln>
        </p:spPr>
        <p:txBody>
          <a:bodyPr wrap="none" rtlCol="0" anchor="t">
            <a:spAutoFit/>
          </a:bodyPr>
          <a:p>
            <a:pPr algn="ctr" fontAlgn="base"/>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396938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r>
              <a:rPr lang="en-US" altLang="zh-CN">
                <a:sym typeface="+mn-ea"/>
              </a:rPr>
              <a:t>   </a:t>
            </a:r>
            <a:r>
              <a:rPr lang="zh-CN" altLang="en-US" sz="1800" b="1">
                <a:solidFill>
                  <a:schemeClr val="tx2"/>
                </a:solidFill>
                <a:latin typeface="方正小标宋简体" panose="02010601030101010101" charset="-122"/>
                <a:ea typeface="方正小标宋简体" panose="02010601030101010101" charset="-122"/>
                <a:sym typeface="+mn-ea"/>
              </a:rPr>
              <a:t>二、强化规划实施，推进城市“烟火气”场所建设</a:t>
            </a:r>
            <a:endParaRPr lang="zh-CN" altLang="en-US" sz="1800" b="1">
              <a:solidFill>
                <a:schemeClr val="tx2"/>
              </a:solidFill>
              <a:latin typeface="方正小标宋简体" panose="02010601030101010101" charset="-122"/>
              <a:ea typeface="方正小标宋简体" panose="02010601030101010101" charset="-122"/>
              <a:sym typeface="+mn-ea"/>
            </a:endParaRPr>
          </a:p>
          <a:p>
            <a:r>
              <a:rPr lang="zh-CN" altLang="en-US" b="1">
                <a:solidFill>
                  <a:schemeClr val="tx2"/>
                </a:solidFill>
                <a:latin typeface="方正小标宋简体" panose="02010601030101010101" charset="-122"/>
                <a:ea typeface="方正小标宋简体" panose="02010601030101010101" charset="-122"/>
                <a:sym typeface="+mn-ea"/>
              </a:rPr>
              <a:t>        （一）建设城市商圈</a:t>
            </a:r>
            <a:endParaRPr lang="zh-CN" altLang="en-US" b="1">
              <a:solidFill>
                <a:schemeClr val="tx2"/>
              </a:solidFill>
              <a:latin typeface="方正小标宋简体" panose="02010601030101010101" charset="-122"/>
              <a:ea typeface="方正小标宋简体" panose="02010601030101010101" charset="-122"/>
            </a:endParaRPr>
          </a:p>
          <a:p>
            <a:pPr algn="l"/>
            <a:r>
              <a:rPr lang="zh-CN" altLang="en-US" b="1">
                <a:solidFill>
                  <a:schemeClr val="tx2"/>
                </a:solidFill>
                <a:latin typeface="方正小标宋简体" panose="02010601030101010101" charset="-122"/>
                <a:ea typeface="方正小标宋简体" panose="02010601030101010101" charset="-122"/>
                <a:sym typeface="+mn-ea"/>
              </a:rPr>
              <a:t>        1．打造城市核心商圈。依据国土空间规划，结合城市规模、特点和更新，推动大型商业设施升级改造，积极引入商旅文融合型设施，推动传统商业业态转型升级，增强文化展览、休闲娱乐等功能，提升消费体验，打造多元时尚、特色发展的城市消费中心。</a:t>
            </a:r>
            <a:r>
              <a:rPr lang="zh-CN" altLang="en-US" b="1">
                <a:solidFill>
                  <a:schemeClr val="tx2"/>
                </a:solidFill>
                <a:latin typeface="方正小标宋简体" panose="02010601030101010101" charset="-122"/>
                <a:ea typeface="方正小标宋简体" panose="02010601030101010101" charset="-122"/>
                <a:sym typeface="+mn-ea"/>
              </a:rPr>
              <a:t>依托高铁站点的建设，建立互联互通的地下商业空间，形成立体化商业空间布局。鼓励各县（市、区）结合城市重要文化公共服务设施，合理建设商业空间，加强商业设施与公共文化活动衔接，增强商业集聚效应。</a:t>
            </a:r>
            <a:endParaRPr lang="zh-CN" altLang="en-US" b="1">
              <a:solidFill>
                <a:schemeClr val="tx2"/>
              </a:solidFill>
              <a:latin typeface="方正小标宋简体" panose="02010601030101010101" charset="-122"/>
              <a:ea typeface="方正小标宋简体" panose="02010601030101010101" charset="-122"/>
            </a:endParaRPr>
          </a:p>
          <a:p>
            <a:endParaRPr lang="zh-CN" altLang="en-US"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措施之四</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396938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r>
              <a:rPr lang="zh-CN" altLang="en-US" sz="1800" b="1">
                <a:solidFill>
                  <a:schemeClr val="tx2"/>
                </a:solidFill>
                <a:latin typeface="方正小标宋简体" panose="02010601030101010101" charset="-122"/>
                <a:ea typeface="方正小标宋简体" panose="02010601030101010101" charset="-122"/>
                <a:sym typeface="+mn-ea"/>
              </a:rPr>
              <a:t>  2</a:t>
            </a:r>
            <a:r>
              <a:rPr lang="zh-CN" altLang="en-US" sz="1800" b="1">
                <a:solidFill>
                  <a:schemeClr val="tx2"/>
                </a:solidFill>
                <a:latin typeface="方正小标宋简体" panose="02010601030101010101" charset="-122"/>
                <a:ea typeface="方正小标宋简体" panose="02010601030101010101" charset="-122"/>
                <a:sym typeface="+mn-ea"/>
              </a:rPr>
              <a:t>．建设</a:t>
            </a:r>
            <a:r>
              <a:rPr lang="zh-CN" altLang="en-US" b="1">
                <a:solidFill>
                  <a:schemeClr val="tx2"/>
                </a:solidFill>
                <a:latin typeface="方正小标宋简体" panose="02010601030101010101" charset="-122"/>
                <a:ea typeface="方正小标宋简体" panose="02010601030101010101" charset="-122"/>
                <a:sym typeface="+mn-ea"/>
              </a:rPr>
              <a:t>城市区域商圈。依据国土空间规划，按照城市功能分区，推动中心城区区域商圈积极引入新型商业业态，有序发展大型商品交易市场、大型综合超市，旧货市场、农贸市场等业态。推动郊区新城区域合理建设集酒店、购物、餐饮、影视、休闲等功能为一体的综合性商旅设施。结合城市开发区等重点功能区建设，重点推动建设商业综合体，引入与园区人口结构、消费能力相适应的商贸、休闲、时尚等业态。</a:t>
            </a:r>
            <a:endParaRPr lang="zh-CN" altLang="en-US" b="1">
              <a:solidFill>
                <a:srgbClr val="C00000"/>
              </a:solidFill>
              <a:latin typeface="Arial" panose="020B0604020202020204" pitchFamily="34" charset="0"/>
              <a:ea typeface="宋体" panose="02010600030101010101" pitchFamily="2" charset="-122"/>
            </a:endParaRPr>
          </a:p>
          <a:p>
            <a:endParaRPr lang="zh-CN" altLang="en-US" b="1">
              <a:solidFill>
                <a:schemeClr val="tx2"/>
              </a:solidFill>
              <a:latin typeface="方正小标宋简体" panose="02010601030101010101" charset="-122"/>
              <a:ea typeface="方正小标宋简体" panose="02010601030101010101" charset="-122"/>
            </a:endParaRPr>
          </a:p>
          <a:p>
            <a:endParaRPr lang="zh-CN" altLang="en-US" b="1">
              <a:solidFill>
                <a:schemeClr val="tx2"/>
              </a:solidFill>
              <a:latin typeface="方正小标宋简体" panose="02010601030101010101" charset="-122"/>
              <a:ea typeface="方正小标宋简体" panose="02010601030101010101" charset="-122"/>
            </a:endParaRPr>
          </a:p>
          <a:p>
            <a:endParaRPr lang="zh-CN" altLang="en-US"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措施之五</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424624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r>
              <a:rPr lang="zh-CN" altLang="en-US" sz="1800" b="1">
                <a:solidFill>
                  <a:schemeClr val="tx2"/>
                </a:solidFill>
                <a:latin typeface="方正小标宋简体" panose="02010601030101010101" charset="-122"/>
                <a:ea typeface="方正小标宋简体" panose="02010601030101010101" charset="-122"/>
                <a:sym typeface="+mn-ea"/>
              </a:rPr>
              <a:t>  </a:t>
            </a:r>
            <a:r>
              <a:rPr lang="zh-CN" altLang="en-US" sz="1800" b="1">
                <a:solidFill>
                  <a:schemeClr val="tx2"/>
                </a:solidFill>
                <a:latin typeface="方正小标宋简体" panose="02010601030101010101" charset="-122"/>
                <a:ea typeface="方正小标宋简体" panose="02010601030101010101" charset="-122"/>
                <a:sym typeface="+mn-ea"/>
              </a:rPr>
              <a:t>3．加强社区商圈建设。依据国土空间规划，推动依托大型连锁企业发展便民菜市场、连锁超市、便利店等企业，丰富社区业态，满足居民日常便利消费。帮助和指导试点地区积极引进国内外大型知名连锁企业入住社区，支持便利店在提供商品的同时扩大服务内容。鼓励发展特色餐饮、运动健身、保健养生、新式书店、休闲娱乐、老年康护、幼儿托管等多样化生活商业服务，打造高品质的社区生活方式，提升社区商业的“烟火气”，创造舒适便捷的生活环境。鼓励新建居住区优先考虑发展集聚式商业形态，重点建设改造商业综合体、购物中心、便民商业中心、邻里中心等。鼓励临近居住区的商场向便民商业中心转型，为社区居民提供“一站式”社区消费场景，推动“一刻钟便民生活圈”建设。</a:t>
            </a:r>
            <a:endParaRPr lang="zh-CN" altLang="en-US"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措施之六</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396938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r>
              <a:rPr lang="zh-CN" altLang="en-US" b="1">
                <a:solidFill>
                  <a:schemeClr val="tx2"/>
                </a:solidFill>
                <a:latin typeface="方正小标宋简体" panose="02010601030101010101" charset="-122"/>
                <a:ea typeface="方正小标宋简体" panose="02010601030101010101" charset="-122"/>
                <a:sym typeface="+mn-ea"/>
              </a:rPr>
              <a:t>4．加强商圈环境建设。推动开展重点商圈综合提升，新建、改建或扩建商业建筑，应符合城市设计要求，建筑立面、材料、色彩等与城市整体环境和商圈功能特点相协调，打造风格协调的商圈形象；商业街区的建设要充分利用建筑的错落、后退，绿化和铺装分隔等，打造多样化的经营空间和交往休闲场所，提升商业休闲氛围；提升商业设施和整体商业街区的店招店牌设计水平，满足个性化展示需求；结合商业街区主题设置具有时代感和艺术性的雕塑、座椅、灯具等景观小品，优化商业空间环境，增强街区特色；完善商圈周边道路体系，加强道路设施运行管理，营造良好购物出行条件。</a:t>
            </a:r>
            <a:endParaRPr lang="zh-CN" altLang="en-US" b="1">
              <a:solidFill>
                <a:schemeClr val="tx2"/>
              </a:solidFill>
              <a:latin typeface="方正小标宋简体" panose="02010601030101010101" charset="-122"/>
              <a:ea typeface="方正小标宋简体" panose="02010601030101010101" charset="-122"/>
            </a:endParaRPr>
          </a:p>
          <a:p>
            <a:endParaRPr lang="zh-CN" altLang="en-US"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措施之七</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4246245"/>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r>
              <a:rPr lang="zh-CN" altLang="en-US" b="1">
                <a:solidFill>
                  <a:schemeClr val="tx2"/>
                </a:solidFill>
                <a:latin typeface="方正小标宋简体" panose="02010601030101010101" charset="-122"/>
                <a:ea typeface="方正小标宋简体" panose="02010601030101010101" charset="-122"/>
                <a:sym typeface="+mn-ea"/>
              </a:rPr>
              <a:t>（二）建设完整居住社区</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sym typeface="+mn-ea"/>
              </a:rPr>
              <a:t>        1．纳入居住地块规划审批环节。严格执行控制性详细规划中按照《完整居住社区建设标准》等明确的各类居住配套设施的配建要求，将《完整居住社区建设标准》纳入新增居住地块的规划设计条件等相关规划审批环节，确保住宅与各类基本公共服务设施、便民商业服务设施同步规划、建设、验收和交付。</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sym typeface="+mn-ea"/>
              </a:rPr>
              <a:t>        2．免征城市基础设施配套费。按照我市《完整居住社区建设标准》配套建设养老、托幼等为“一老一小”提供社区家庭服务的公共服务设施，根据《关于养老、托育、家政等社区家庭服务业税费优惠政策的通知》（财政部公告2019年第76号）免征城市基础设施配套费。</a:t>
            </a:r>
            <a:endParaRPr lang="zh-CN" altLang="en-US" b="1">
              <a:solidFill>
                <a:schemeClr val="tx2"/>
              </a:solidFill>
              <a:latin typeface="方正小标宋简体" panose="02010601030101010101" charset="-122"/>
              <a:ea typeface="方正小标宋简体" panose="02010601030101010101" charset="-122"/>
            </a:endParaRPr>
          </a:p>
          <a:p>
            <a:endParaRPr lang="zh-CN" altLang="en-US"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措施之八</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1"/>
          <p:cNvSpPr>
            <a:spLocks noGrp="1"/>
          </p:cNvSpPr>
          <p:nvPr>
            <p:ph type="title"/>
          </p:nvPr>
        </p:nvSpPr>
        <p:spPr/>
        <p:txBody>
          <a:bodyPr anchor="ctr"/>
          <a:p>
            <a:endParaRPr lang="zh-CN" altLang="en-US"/>
          </a:p>
        </p:txBody>
      </p:sp>
      <p:sp>
        <p:nvSpPr>
          <p:cNvPr id="3074" name="内容占位符 2"/>
          <p:cNvSpPr>
            <a:spLocks noGrp="1"/>
          </p:cNvSpPr>
          <p:nvPr>
            <p:ph idx="1"/>
          </p:nvPr>
        </p:nvSpPr>
        <p:spPr>
          <a:xfrm>
            <a:off x="457200" y="274638"/>
            <a:ext cx="8229600" cy="5851525"/>
          </a:xfrm>
          <a:solidFill>
            <a:schemeClr val="accent2"/>
          </a:solidFill>
        </p:spPr>
        <p:txBody>
          <a:bodyPr anchor="t"/>
          <a:p>
            <a:endParaRPr lang="zh-CN" altLang="en-US"/>
          </a:p>
        </p:txBody>
      </p:sp>
      <p:sp>
        <p:nvSpPr>
          <p:cNvPr id="5" name="矩形 4"/>
          <p:cNvSpPr/>
          <p:nvPr/>
        </p:nvSpPr>
        <p:spPr>
          <a:xfrm>
            <a:off x="457200" y="274954"/>
            <a:ext cx="4587875" cy="1568450"/>
          </a:xfrm>
          <a:prstGeom prst="rect">
            <a:avLst/>
          </a:prstGeom>
          <a:noFill/>
          <a:ln>
            <a:noFill/>
          </a:ln>
        </p:spPr>
        <p:txBody>
          <a:bodyPr wrap="square" rtlCol="0" anchor="t">
            <a:spAutoFit/>
          </a:bodyPr>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市场主体</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fontAlgn="base"/>
            <a:r>
              <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倍增工作</a:t>
            </a:r>
            <a:endParaRPr lang="zh-CN" altLang="en-US" sz="48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矩形 6"/>
          <p:cNvSpPr/>
          <p:nvPr/>
        </p:nvSpPr>
        <p:spPr>
          <a:xfrm>
            <a:off x="4530090" y="459740"/>
            <a:ext cx="2937510" cy="1198880"/>
          </a:xfrm>
          <a:prstGeom prst="rect">
            <a:avLst/>
          </a:prstGeom>
          <a:noFill/>
          <a:ln>
            <a:noFill/>
          </a:ln>
        </p:spPr>
        <p:txBody>
          <a:bodyPr wrap="none" rtlCol="0" anchor="t">
            <a:spAutoFit/>
          </a:bodyPr>
          <a:p>
            <a:pPr algn="ctr" fontAlgn="base"/>
            <a:r>
              <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ea typeface="宋体" panose="02010600030101010101" pitchFamily="2" charset="-122"/>
                <a:cs typeface="+mn-cs"/>
              </a:rPr>
              <a:t>知识点</a:t>
            </a:r>
            <a:endParaRPr lang="zh-CN" altLang="en-US" sz="7200" b="1" strike="noStrike"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077" name="文本框 7"/>
          <p:cNvSpPr txBox="1"/>
          <p:nvPr/>
        </p:nvSpPr>
        <p:spPr>
          <a:xfrm>
            <a:off x="982980" y="1720850"/>
            <a:ext cx="7178675" cy="4184650"/>
          </a:xfrm>
          <a:prstGeom prst="rect">
            <a:avLst/>
          </a:prstGeom>
          <a:solidFill>
            <a:schemeClr val="bg1"/>
          </a:solidFill>
          <a:ln w="9525">
            <a:noFill/>
          </a:ln>
        </p:spPr>
        <p:txBody>
          <a:bodyPr wrap="square" anchor="t">
            <a:spAutoFit/>
          </a:bodyPr>
          <a:p>
            <a:r>
              <a:rPr lang="en-US" altLang="zh-CN">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    </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endParaRPr lang="zh-CN" altLang="en-US" b="1">
              <a:solidFill>
                <a:schemeClr val="tx2"/>
              </a:solidFill>
              <a:latin typeface="方正小标宋简体" panose="02010601030101010101" charset="-122"/>
              <a:ea typeface="方正小标宋简体" panose="02010601030101010101" charset="-122"/>
            </a:endParaRPr>
          </a:p>
          <a:p>
            <a:r>
              <a:rPr lang="zh-CN" altLang="en-US" b="1">
                <a:solidFill>
                  <a:schemeClr val="tx2"/>
                </a:solidFill>
                <a:latin typeface="方正小标宋简体" panose="02010601030101010101" charset="-122"/>
                <a:ea typeface="方正小标宋简体" panose="02010601030101010101" charset="-122"/>
              </a:rPr>
              <a:t>       </a:t>
            </a:r>
            <a:r>
              <a:rPr lang="zh-CN" altLang="en-US" sz="1600" b="1">
                <a:solidFill>
                  <a:schemeClr val="tx2"/>
                </a:solidFill>
                <a:latin typeface="方正小标宋简体" panose="02010601030101010101" charset="-122"/>
                <a:ea typeface="方正小标宋简体" panose="02010601030101010101" charset="-122"/>
                <a:sym typeface="+mn-ea"/>
              </a:rPr>
              <a:t>3．支持利用存量用地增建。既有居住社区按照《完整居住社区建设标准》盘活存量用地增建必需的养老、托幼等社区公共服务设施的，在满足日照、消防等规定要求，并征得相关利害人同意的情况下，可办理相关工程建设审批手续。不涉及土地权属变化的改造项目，可用已有用地手续等材料作为土地证明文件，无需再办理用地手续，土地价款按有关规定执行。因地制宜完善规划配套政策，增建设施对地块的开发建设强度影响较小的，可免于控规调整。</a:t>
            </a:r>
            <a:endParaRPr lang="zh-CN" altLang="en-US" sz="1600" b="1">
              <a:solidFill>
                <a:schemeClr val="tx2"/>
              </a:solidFill>
              <a:latin typeface="方正小标宋简体" panose="02010601030101010101" charset="-122"/>
              <a:ea typeface="方正小标宋简体" panose="02010601030101010101" charset="-122"/>
              <a:sym typeface="+mn-ea"/>
            </a:endParaRPr>
          </a:p>
          <a:p>
            <a:r>
              <a:rPr lang="zh-CN" altLang="en-US" sz="1600" b="1">
                <a:solidFill>
                  <a:schemeClr val="tx2"/>
                </a:solidFill>
                <a:latin typeface="方正小标宋简体" panose="02010601030101010101" charset="-122"/>
                <a:ea typeface="方正小标宋简体" panose="02010601030101010101" charset="-122"/>
                <a:sym typeface="+mn-ea"/>
              </a:rPr>
              <a:t>        4．支持存量建筑改造。盘活居住社区或其周边既有建筑，在符合现有土地用途情况下，仅改变既有建筑的现有使用功能，按照《完整居住社区建设标准》配套改建为社区养老等基本公共服务设施的，在符合国土空间规划要求，对周边不造成影响和满足质量安全的情况下，可不变更原有建设工程规划许可，直接按规定申请办理消防设计审查验收和施工许可。</a:t>
            </a:r>
            <a:endParaRPr lang="zh-CN" altLang="en-US" sz="1600" b="1">
              <a:solidFill>
                <a:schemeClr val="tx2"/>
              </a:solidFill>
              <a:latin typeface="方正小标宋简体" panose="02010601030101010101" charset="-122"/>
              <a:ea typeface="方正小标宋简体" panose="02010601030101010101" charset="-122"/>
              <a:sym typeface="+mn-ea"/>
            </a:endParaRPr>
          </a:p>
          <a:p>
            <a:endParaRPr lang="zh-CN" altLang="en-US" sz="1600" b="1">
              <a:solidFill>
                <a:schemeClr val="tx2"/>
              </a:solidFill>
              <a:latin typeface="方正小标宋简体" panose="02010601030101010101" charset="-122"/>
              <a:ea typeface="方正小标宋简体" panose="02010601030101010101" charset="-122"/>
            </a:endParaRPr>
          </a:p>
          <a:p>
            <a:pPr algn="ctr"/>
            <a:r>
              <a:rPr lang="zh-CN" altLang="en-US" b="1">
                <a:solidFill>
                  <a:srgbClr val="C00000"/>
                </a:solidFill>
                <a:latin typeface="Arial" panose="020B0604020202020204" pitchFamily="34" charset="0"/>
                <a:ea typeface="宋体" panose="02010600030101010101" pitchFamily="2" charset="-122"/>
              </a:rPr>
              <a:t>偏关县促进市场主体倍增领导小组</a:t>
            </a:r>
            <a:endParaRPr lang="zh-CN" altLang="en-US" b="1">
              <a:solidFill>
                <a:srgbClr val="C00000"/>
              </a:solidFill>
              <a:latin typeface="Arial" panose="020B0604020202020204" pitchFamily="34" charset="0"/>
              <a:ea typeface="宋体" panose="02010600030101010101" pitchFamily="2" charset="-122"/>
            </a:endParaRPr>
          </a:p>
        </p:txBody>
      </p:sp>
      <p:sp>
        <p:nvSpPr>
          <p:cNvPr id="9" name="文本框 8"/>
          <p:cNvSpPr txBox="1"/>
          <p:nvPr/>
        </p:nvSpPr>
        <p:spPr>
          <a:xfrm>
            <a:off x="983615" y="1894840"/>
            <a:ext cx="6052820" cy="368300"/>
          </a:xfrm>
          <a:prstGeom prst="rect">
            <a:avLst/>
          </a:prstGeom>
          <a:gradFill>
            <a:gsLst>
              <a:gs pos="0">
                <a:srgbClr val="E30000"/>
              </a:gs>
              <a:gs pos="100000">
                <a:srgbClr val="760303"/>
              </a:gs>
            </a:gsLst>
            <a:lin ang="5400000" scaled="0"/>
          </a:gradFill>
        </p:spPr>
        <p:txBody>
          <a:bodyPr wrap="square" rtlCol="0">
            <a:spAutoFit/>
          </a:bodyPr>
          <a:p>
            <a:r>
              <a:rPr lang="en-US" altLang="zh-CN" b="1" noProof="1">
                <a:solidFill>
                  <a:schemeClr val="bg1"/>
                </a:solidFill>
                <a:latin typeface="Arial" panose="020B0604020202020204" pitchFamily="34" charset="0"/>
                <a:ea typeface="宋体" panose="02010600030101010101" pitchFamily="2" charset="-122"/>
                <a:cs typeface="+mn-cs"/>
                <a:sym typeface="+mn-ea"/>
              </a:rPr>
              <a:t>“18</a:t>
            </a:r>
            <a:r>
              <a:rPr lang="zh-CN" altLang="en-US" b="1" noProof="1">
                <a:solidFill>
                  <a:schemeClr val="bg1"/>
                </a:solidFill>
                <a:latin typeface="Arial" panose="020B0604020202020204" pitchFamily="34" charset="0"/>
                <a:ea typeface="宋体" panose="02010600030101010101" pitchFamily="2" charset="-122"/>
                <a:cs typeface="+mn-cs"/>
                <a:sym typeface="+mn-ea"/>
              </a:rPr>
              <a:t>条</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统筹高品质城市建设与保持城市</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烟火气</a:t>
            </a:r>
            <a:r>
              <a:rPr lang="en-US" altLang="zh-CN" b="1" noProof="1">
                <a:solidFill>
                  <a:schemeClr val="bg1"/>
                </a:solidFill>
                <a:latin typeface="Arial" panose="020B0604020202020204" pitchFamily="34" charset="0"/>
                <a:ea typeface="宋体" panose="02010600030101010101" pitchFamily="2" charset="-122"/>
                <a:cs typeface="+mn-cs"/>
                <a:sym typeface="+mn-ea"/>
              </a:rPr>
              <a:t>”</a:t>
            </a:r>
            <a:r>
              <a:rPr lang="zh-CN" altLang="en-US" b="1" noProof="1">
                <a:solidFill>
                  <a:schemeClr val="bg1"/>
                </a:solidFill>
                <a:latin typeface="Arial" panose="020B0604020202020204" pitchFamily="34" charset="0"/>
                <a:ea typeface="宋体" panose="02010600030101010101" pitchFamily="2" charset="-122"/>
                <a:cs typeface="+mn-cs"/>
                <a:sym typeface="+mn-ea"/>
              </a:rPr>
              <a:t> 措施之九</a:t>
            </a:r>
            <a:endParaRPr lang="zh-CN" altLang="en-US" b="1" noProof="1">
              <a:ln w="10160">
                <a:solidFill>
                  <a:schemeClr val="accent5"/>
                </a:solidFill>
                <a:prstDash val="solid"/>
              </a:ln>
              <a:solidFill>
                <a:schemeClr val="bg1"/>
              </a:solidFill>
              <a:effectLst>
                <a:outerShdw blurRad="38100" dist="22860" dir="5400000" algn="tl" rotWithShape="0">
                  <a:srgbClr val="000000">
                    <a:alpha val="30000"/>
                  </a:srgbClr>
                </a:outerShdw>
              </a:effectLst>
              <a:sym typeface="+mn-ea"/>
            </a:endParaRPr>
          </a:p>
        </p:txBody>
      </p:sp>
      <p:sp>
        <p:nvSpPr>
          <p:cNvPr id="11" name="文本框 10"/>
          <p:cNvSpPr txBox="1"/>
          <p:nvPr/>
        </p:nvSpPr>
        <p:spPr>
          <a:xfrm>
            <a:off x="7036435" y="1894840"/>
            <a:ext cx="1125220" cy="368300"/>
          </a:xfrm>
          <a:prstGeom prst="rect">
            <a:avLst/>
          </a:prstGeom>
          <a:gradFill>
            <a:gsLst>
              <a:gs pos="100000">
                <a:srgbClr val="FECF40"/>
              </a:gs>
              <a:gs pos="100000">
                <a:srgbClr val="846C21"/>
              </a:gs>
            </a:gsLst>
            <a:lin ang="5400000" scaled="0"/>
          </a:gradFill>
        </p:spPr>
        <p:txBody>
          <a:bodyPr wrap="square" rtlCol="0">
            <a:spAutoFit/>
            <a:scene3d>
              <a:camera prst="orthographicFront"/>
              <a:lightRig rig="threePt" dir="t"/>
            </a:scene3d>
          </a:bodyPr>
          <a:p>
            <a:r>
              <a:rPr lang="zh-CN" altLang="en-US" b="1" noProof="1">
                <a:solidFill>
                  <a:srgbClr val="C00000"/>
                </a:solidFill>
                <a:latin typeface="Arial" panose="020B0604020202020204" pitchFamily="34" charset="0"/>
                <a:ea typeface="宋体" panose="02010600030101010101" pitchFamily="2" charset="-122"/>
                <a:cs typeface="+mn-cs"/>
                <a:sym typeface="+mn-ea"/>
              </a:rPr>
              <a:t>本期看点</a:t>
            </a:r>
            <a:endParaRPr lang="zh-CN" altLang="en-US" noProof="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4927</Words>
  <Application>WPS 演示</Application>
  <PresentationFormat/>
  <Paragraphs>277</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15</vt:i4>
      </vt:variant>
    </vt:vector>
  </HeadingPairs>
  <TitlesOfParts>
    <vt:vector size="24" baseType="lpstr">
      <vt:lpstr>Arial</vt:lpstr>
      <vt:lpstr>宋体</vt:lpstr>
      <vt:lpstr>Wingdings</vt:lpstr>
      <vt:lpstr>方正小标宋简体</vt:lpstr>
      <vt:lpstr>微软雅黑</vt:lpstr>
      <vt:lpstr>Arial Unicode MS</vt:lpstr>
      <vt:lpstr>Calibri</vt:lpstr>
      <vt:lpstr>默认设计模板</vt:lpstr>
      <vt:lpstr>2_默认设计模板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秦晨亮</dc:creator>
  <cp:lastModifiedBy>18035071583</cp:lastModifiedBy>
  <cp:revision>23</cp:revision>
  <dcterms:created xsi:type="dcterms:W3CDTF">2022-06-21T13:43:00Z</dcterms:created>
  <dcterms:modified xsi:type="dcterms:W3CDTF">2022-07-25T07:21:15Z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